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sldIdLst>
    <p:sldId id="256" r:id="rId2"/>
    <p:sldId id="257" r:id="rId3"/>
    <p:sldId id="295" r:id="rId4"/>
    <p:sldId id="258" r:id="rId5"/>
    <p:sldId id="278" r:id="rId6"/>
    <p:sldId id="259" r:id="rId7"/>
    <p:sldId id="296" r:id="rId8"/>
    <p:sldId id="266" r:id="rId9"/>
    <p:sldId id="297" r:id="rId10"/>
    <p:sldId id="310" r:id="rId11"/>
    <p:sldId id="311" r:id="rId12"/>
    <p:sldId id="267" r:id="rId13"/>
    <p:sldId id="262" r:id="rId14"/>
    <p:sldId id="298" r:id="rId15"/>
    <p:sldId id="263" r:id="rId16"/>
    <p:sldId id="299" r:id="rId17"/>
    <p:sldId id="265" r:id="rId18"/>
    <p:sldId id="272" r:id="rId19"/>
    <p:sldId id="273" r:id="rId20"/>
    <p:sldId id="274" r:id="rId21"/>
    <p:sldId id="275" r:id="rId22"/>
    <p:sldId id="314" r:id="rId23"/>
    <p:sldId id="300" r:id="rId24"/>
    <p:sldId id="264" r:id="rId25"/>
    <p:sldId id="271" r:id="rId26"/>
    <p:sldId id="277" r:id="rId27"/>
    <p:sldId id="289" r:id="rId28"/>
    <p:sldId id="292" r:id="rId29"/>
    <p:sldId id="291" r:id="rId30"/>
    <p:sldId id="301" r:id="rId31"/>
    <p:sldId id="294" r:id="rId32"/>
    <p:sldId id="315" r:id="rId33"/>
    <p:sldId id="304" r:id="rId34"/>
    <p:sldId id="286" r:id="rId35"/>
    <p:sldId id="313" r:id="rId36"/>
    <p:sldId id="318" r:id="rId37"/>
    <p:sldId id="316" r:id="rId38"/>
    <p:sldId id="317" r:id="rId39"/>
    <p:sldId id="319" r:id="rId40"/>
    <p:sldId id="320" r:id="rId41"/>
    <p:sldId id="305" r:id="rId42"/>
    <p:sldId id="309" r:id="rId43"/>
    <p:sldId id="306" r:id="rId44"/>
    <p:sldId id="302" r:id="rId45"/>
    <p:sldId id="308" r:id="rId46"/>
    <p:sldId id="303" r:id="rId47"/>
    <p:sldId id="307" r:id="rId4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0D5"/>
    <a:srgbClr val="CC9B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868" y="-2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305EB0-020F-4995-961E-A35B2BB78D2B}" type="datetimeFigureOut">
              <a:rPr kumimoji="1" lang="ja-JP" altLang="en-US" smtClean="0"/>
              <a:pPr/>
              <a:t>2020/3/16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42DED-4B9B-4568-AC85-B50FA078551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 サブタイトルの書式設定</a:t>
            </a:r>
            <a:endParaRPr kumimoji="0" lang="en-US"/>
          </a:p>
        </p:txBody>
      </p:sp>
      <p:sp>
        <p:nvSpPr>
          <p:cNvPr id="29" name="日付プレースホルダ 28"/>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lvl1pPr>
              <a:defRPr sz="2400"/>
            </a:lvl1pPr>
          </a:lstStyle>
          <a:p>
            <a:r>
              <a:rPr kumimoji="1" lang="en-US" altLang="ja-JP" dirty="0" smtClean="0"/>
              <a:t>utelecon.github.io</a:t>
            </a:r>
            <a:endParaRPr kumimoji="1" lang="ja-JP" altLang="en-US" dirty="0"/>
          </a:p>
        </p:txBody>
      </p:sp>
      <p:sp>
        <p:nvSpPr>
          <p:cNvPr id="14" name="スライド番号プレースホルダ 13"/>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r>
              <a:rPr kumimoji="1" lang="en-US" altLang="ja-JP" smtClean="0"/>
              <a:t>2020/3/13</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utelecon.github.io</a:t>
            </a:r>
            <a:endParaRPr kumimoji="1" lang="ja-JP" altLang="en-US"/>
          </a:p>
        </p:txBody>
      </p:sp>
      <p:sp>
        <p:nvSpPr>
          <p:cNvPr id="7" name="スライド番号プレースホルダ 6"/>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r>
              <a:rPr kumimoji="1" lang="en-US" altLang="ja-JP" smtClean="0"/>
              <a:t>2020/3/13</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utelecon.github.io</a:t>
            </a:r>
            <a:endParaRPr kumimoji="1" lang="ja-JP" altLang="en-US"/>
          </a:p>
        </p:txBody>
      </p:sp>
      <p:sp>
        <p:nvSpPr>
          <p:cNvPr id="9" name="スライド番号プレースホルダ 8"/>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r>
              <a:rPr kumimoji="1" lang="en-US" altLang="ja-JP" smtClean="0"/>
              <a:t>2020/3/13</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utelecon.github.io</a:t>
            </a:r>
            <a:endParaRPr kumimoji="1" lang="ja-JP" altLang="en-US"/>
          </a:p>
        </p:txBody>
      </p:sp>
      <p:sp>
        <p:nvSpPr>
          <p:cNvPr id="5" name="スライド番号プレースホルダ 4"/>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2020/3/13</a:t>
            </a:r>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utelecon.github.io</a:t>
            </a:r>
            <a:endParaRPr kumimoji="1" lang="ja-JP" altLang="en-US"/>
          </a:p>
        </p:txBody>
      </p:sp>
      <p:sp>
        <p:nvSpPr>
          <p:cNvPr id="4" name="スライド番号プレースホルダ 3"/>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r>
              <a:rPr kumimoji="1" lang="en-US" altLang="ja-JP" smtClean="0"/>
              <a:t>2020/3/13</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utelecon.github.io</a:t>
            </a:r>
            <a:endParaRPr kumimoji="1" lang="ja-JP" altLang="en-US"/>
          </a:p>
        </p:txBody>
      </p:sp>
      <p:sp>
        <p:nvSpPr>
          <p:cNvPr id="7" name="スライド番号プレースホルダ 6"/>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r>
              <a:rPr kumimoji="1" lang="en-US" altLang="ja-JP" smtClean="0"/>
              <a:t>2020/3/13</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utelecon.github.io</a:t>
            </a:r>
            <a:endParaRPr kumimoji="1" lang="ja-JP" altLang="en-US"/>
          </a:p>
        </p:txBody>
      </p:sp>
      <p:sp>
        <p:nvSpPr>
          <p:cNvPr id="7" name="スライド番号プレースホルダ 6"/>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r>
              <a:rPr kumimoji="1" lang="en-US" altLang="ja-JP" smtClean="0"/>
              <a:t>2020/3/13</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2400">
                <a:solidFill>
                  <a:schemeClr val="tx2"/>
                </a:solidFill>
              </a:defRPr>
            </a:lvl1pPr>
          </a:lstStyle>
          <a:p>
            <a:r>
              <a:rPr kumimoji="1" lang="en-US" altLang="ja-JP" dirty="0" smtClean="0"/>
              <a:t>utelecon.github.io</a:t>
            </a:r>
            <a:endParaRPr kumimoji="1" lang="ja-JP" altLang="en-US" dirty="0"/>
          </a:p>
        </p:txBody>
      </p:sp>
      <p:sp>
        <p:nvSpPr>
          <p:cNvPr id="12" name="スライド番号プレースホルダ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EDF77D8D-9987-453A-9A05-EB91CA595C6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tc-lms.ecc.u-tokyo.ac.jp/logi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xxxx@g.ecc.u-tokyo.ac.jp" TargetMode="Externa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hyperlink" Target="https://edu.google.com/intl/ja/products/gsuite-for-education/?modal_active=none" TargetMode="Externa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c.u-tokyo.ac.jp/announcement/2016/04/01_2159.html" TargetMode="External"/><Relationship Id="rId2" Type="http://schemas.openxmlformats.org/officeDocument/2006/relationships/hyperlink" Target="mailto:xxxx@g.ecc.u-tokyo.ac.jp" TargetMode="External"/><Relationship Id="rId1" Type="http://schemas.openxmlformats.org/officeDocument/2006/relationships/slideLayout" Target="../slideLayouts/slideLayout2.xml"/><Relationship Id="rId4" Type="http://schemas.openxmlformats.org/officeDocument/2006/relationships/hyperlink" Target="https://www.ecc.u-tokyo.ac.jp/seminar.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xxxx@gmail.com" TargetMode="External"/><Relationship Id="rId2" Type="http://schemas.openxmlformats.org/officeDocument/2006/relationships/hyperlink" Target="mailto:xxxx@g.ecc.u-tokyo.ac.jp"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xxxx@gmail.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xxxx@g.ecc.u-tokyo.ac.jp" TargetMode="External"/><Relationship Id="rId2" Type="http://schemas.openxmlformats.org/officeDocument/2006/relationships/hyperlink" Target="mailto:xxxx@gmail.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hyperlink" Target="mailto:xxxx@g.ecc.u-tokyo.ac.j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office.com/" TargetMode="External"/><Relationship Id="rId2" Type="http://schemas.openxmlformats.org/officeDocument/2006/relationships/hyperlink" Target="https://utacm.adm.u-tokyo.ac.jp/webmtn/LoginServlet"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office.com/"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github.com/DEIM2020/wiki/blob/master/README.md" TargetMode="External"/><Relationship Id="rId2" Type="http://schemas.openxmlformats.org/officeDocument/2006/relationships/hyperlink" Target="https://db-event.jpn.org/deim2020/"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utelecon.github.i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tokyo.ac.jp/adm/dics/ja/account.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5720" y="2500306"/>
            <a:ext cx="6950576" cy="1512888"/>
          </a:xfrm>
        </p:spPr>
        <p:txBody>
          <a:bodyPr>
            <a:normAutofit fontScale="90000"/>
          </a:bodyPr>
          <a:lstStyle/>
          <a:p>
            <a:r>
              <a:rPr lang="ja-JP" altLang="en-US" sz="3600" dirty="0" smtClean="0"/>
              <a:t>授業のオンライン化を念頭に置いた</a:t>
            </a:r>
            <a:r>
              <a:rPr lang="en-US" altLang="ja-JP" dirty="0" smtClean="0"/>
              <a:t>TV</a:t>
            </a:r>
            <a:r>
              <a:rPr lang="ja-JP" altLang="en-US" dirty="0" smtClean="0"/>
              <a:t>会議ツールと使い方説明会</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情報基盤センター 田浦健次朗</a:t>
            </a:r>
            <a:endParaRPr kumimoji="1" lang="en-US" altLang="ja-JP" dirty="0" smtClean="0"/>
          </a:p>
        </p:txBody>
      </p:sp>
      <p:sp>
        <p:nvSpPr>
          <p:cNvPr id="5" name="サブタイトル 2"/>
          <p:cNvSpPr txBox="1">
            <a:spLocks/>
          </p:cNvSpPr>
          <p:nvPr/>
        </p:nvSpPr>
        <p:spPr>
          <a:xfrm>
            <a:off x="331440" y="5267462"/>
            <a:ext cx="6400800" cy="681818"/>
          </a:xfrm>
          <a:prstGeom prst="rect">
            <a:avLst/>
          </a:prstGeom>
        </p:spPr>
        <p:txBody>
          <a:bodyPr vert="horz" rtlCol="0">
            <a:normAutofit/>
          </a:bodyPr>
          <a:lstStyle/>
          <a:p>
            <a:pPr marL="0" marR="0" lvl="0" indent="0" algn="ctr" defTabSz="914400" rtl="0" eaLnBrk="1" fontAlgn="auto" latinLnBrk="0" hangingPunct="1">
              <a:lnSpc>
                <a:spcPct val="100000"/>
              </a:lnSpc>
              <a:spcBef>
                <a:spcPct val="20000"/>
              </a:spcBef>
              <a:spcAft>
                <a:spcPts val="0"/>
              </a:spcAft>
              <a:buClr>
                <a:schemeClr val="accent1">
                  <a:shade val="75000"/>
                </a:schemeClr>
              </a:buClr>
              <a:buSzPct val="60000"/>
              <a:buFont typeface="Wingdings"/>
              <a:buNone/>
              <a:tabLst/>
              <a:defRPr/>
            </a:pPr>
            <a:r>
              <a:rPr kumimoji="1" lang="en-US" altLang="ja-JP" sz="3200" b="0" i="0" u="none" strike="noStrike" kern="0" cap="none" spc="0" normalizeH="0" baseline="0" noProof="0" dirty="0" smtClean="0">
                <a:ln>
                  <a:noFill/>
                </a:ln>
                <a:solidFill>
                  <a:srgbClr val="FF0000"/>
                </a:solidFill>
                <a:effectLst/>
                <a:uLnTx/>
                <a:uFillTx/>
                <a:latin typeface="+mn-lt"/>
                <a:ea typeface="+mn-ea"/>
                <a:cs typeface="+mn-cs"/>
              </a:rPr>
              <a:t>3/16 </a:t>
            </a:r>
            <a:r>
              <a:rPr kumimoji="1" lang="ja-JP" altLang="en-US" sz="3200" b="0" i="0" u="none" strike="noStrike" kern="0" cap="none" spc="0" normalizeH="0" baseline="0" noProof="0" dirty="0" smtClean="0">
                <a:ln>
                  <a:noFill/>
                </a:ln>
                <a:solidFill>
                  <a:srgbClr val="FF0000"/>
                </a:solidFill>
                <a:effectLst/>
                <a:uLnTx/>
                <a:uFillTx/>
                <a:latin typeface="+mn-lt"/>
                <a:ea typeface="+mn-ea"/>
                <a:cs typeface="+mn-cs"/>
              </a:rPr>
              <a:t>一部訂正しています</a:t>
            </a:r>
            <a:r>
              <a:rPr kumimoji="1" lang="en-US" altLang="ja-JP" sz="3200" b="0" i="0" u="none" strike="noStrike" kern="0" cap="none" spc="0" normalizeH="0" baseline="0" noProof="0" dirty="0" smtClean="0">
                <a:ln>
                  <a:noFill/>
                </a:ln>
                <a:solidFill>
                  <a:srgbClr val="FF0000"/>
                </a:solidFill>
                <a:effectLst/>
                <a:uLnTx/>
                <a:uFillTx/>
                <a:latin typeface="+mn-lt"/>
                <a:ea typeface="+mn-ea"/>
                <a:cs typeface="+mn-cs"/>
              </a:rPr>
              <a:t>(</a:t>
            </a:r>
            <a:r>
              <a:rPr kumimoji="1" lang="en-US" altLang="ja-JP" sz="3200" b="0" i="0" u="none" strike="noStrike" kern="0" cap="none" spc="0" normalizeH="0" baseline="0" noProof="0" dirty="0" smtClean="0">
                <a:ln>
                  <a:noFill/>
                </a:ln>
                <a:solidFill>
                  <a:srgbClr val="FF0000"/>
                </a:solidFill>
                <a:effectLst/>
                <a:uLnTx/>
                <a:uFillTx/>
                <a:latin typeface="+mn-lt"/>
                <a:ea typeface="+mn-ea"/>
                <a:cs typeface="+mn-cs"/>
              </a:rPr>
              <a:t>p32</a:t>
            </a:r>
            <a:r>
              <a:rPr kumimoji="1" lang="ja-JP" altLang="en-US" sz="3200" b="0" i="0" u="none" strike="noStrike" kern="0" cap="none" spc="0" normalizeH="0" baseline="0" noProof="0" dirty="0" smtClean="0">
                <a:ln>
                  <a:noFill/>
                </a:ln>
                <a:solidFill>
                  <a:srgbClr val="FF0000"/>
                </a:solidFill>
                <a:effectLst/>
                <a:uLnTx/>
                <a:uFillTx/>
                <a:latin typeface="+mn-lt"/>
                <a:ea typeface="+mn-ea"/>
                <a:cs typeface="+mn-cs"/>
              </a:rPr>
              <a:t>～</a:t>
            </a:r>
            <a:r>
              <a:rPr kumimoji="1" lang="en-US" altLang="ja-JP" sz="3200" b="0" i="0" u="none" strike="noStrike" kern="0" cap="none" spc="0" normalizeH="0" baseline="0" noProof="0" dirty="0" smtClean="0">
                <a:ln>
                  <a:noFill/>
                </a:ln>
                <a:solidFill>
                  <a:srgbClr val="FF0000"/>
                </a:solidFill>
                <a:effectLst/>
                <a:uLnTx/>
                <a:uFillTx/>
                <a:latin typeface="+mn-lt"/>
                <a:ea typeface="+mn-ea"/>
                <a:cs typeface="+mn-cs"/>
              </a:rPr>
              <a:t>)</a:t>
            </a:r>
            <a:endParaRPr kumimoji="1" lang="en-US" altLang="ja-JP" sz="3200" b="0" i="0" u="none" strike="noStrike" kern="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UTAS</a:t>
            </a:r>
            <a:r>
              <a:rPr kumimoji="1" lang="ja-JP" altLang="en-US" dirty="0" smtClean="0"/>
              <a:t>とは</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solidFill>
                  <a:schemeClr val="bg2">
                    <a:lumMod val="50000"/>
                  </a:schemeClr>
                </a:solidFill>
              </a:rPr>
              <a:t>シラバス登録、履修登録、</a:t>
            </a:r>
            <a:r>
              <a:rPr lang="ja-JP" altLang="en-US" dirty="0" smtClean="0"/>
              <a:t>成績管理</a:t>
            </a:r>
            <a:endParaRPr lang="en-US" altLang="ja-JP" dirty="0" smtClean="0"/>
          </a:p>
          <a:p>
            <a:pPr lvl="1"/>
            <a:r>
              <a:rPr kumimoji="1" lang="ja-JP" altLang="en-US" dirty="0" smtClean="0"/>
              <a:t>後述の</a:t>
            </a:r>
            <a:r>
              <a:rPr kumimoji="1" lang="en-US" altLang="ja-JP" dirty="0" smtClean="0"/>
              <a:t>ITC-LMS</a:t>
            </a:r>
            <a:r>
              <a:rPr kumimoji="1" lang="ja-JP" altLang="en-US" dirty="0" smtClean="0"/>
              <a:t>となぜか分かれておりわかりにくい</a:t>
            </a:r>
            <a:r>
              <a:rPr kumimoji="1" lang="en-US" altLang="ja-JP" dirty="0" smtClean="0"/>
              <a:t>m(_ _)m</a:t>
            </a:r>
            <a:endParaRPr lang="en-US" altLang="ja-JP" dirty="0" smtClean="0"/>
          </a:p>
          <a:p>
            <a:pPr lvl="1"/>
            <a:r>
              <a:rPr kumimoji="1" lang="ja-JP" altLang="en-US" dirty="0" smtClean="0"/>
              <a:t>今は突っ込まないでください</a:t>
            </a:r>
            <a:r>
              <a:rPr kumimoji="1" lang="en-US" altLang="ja-JP" dirty="0" smtClean="0"/>
              <a:t>m(_ _)m</a:t>
            </a:r>
          </a:p>
          <a:p>
            <a:pPr lvl="1"/>
            <a:r>
              <a:rPr lang="ja-JP" altLang="en-US" sz="1400" dirty="0" smtClean="0"/>
              <a:t>ログインも共通</a:t>
            </a:r>
            <a:r>
              <a:rPr lang="en-US" altLang="ja-JP" sz="1400" dirty="0" smtClean="0"/>
              <a:t>&amp;</a:t>
            </a:r>
            <a:r>
              <a:rPr lang="ja-JP" altLang="en-US" sz="1400" dirty="0" smtClean="0"/>
              <a:t>お互いリンクが張られていているので見た目が違うだけで、別のシステムに見えるのは気のせいですという強弁は可能ですがいたしません</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10</a:t>
            </a:fld>
            <a:endParaRPr kumimoji="1" lang="ja-JP" altLang="en-US"/>
          </a:p>
        </p:txBody>
      </p:sp>
      <p:pic>
        <p:nvPicPr>
          <p:cNvPr id="7" name="図 6" descr="utas.png"/>
          <p:cNvPicPr>
            <a:picLocks noChangeAspect="1"/>
          </p:cNvPicPr>
          <p:nvPr/>
        </p:nvPicPr>
        <p:blipFill>
          <a:blip r:embed="rId2" cstate="print"/>
          <a:stretch>
            <a:fillRect/>
          </a:stretch>
        </p:blipFill>
        <p:spPr>
          <a:xfrm>
            <a:off x="5292080" y="4017737"/>
            <a:ext cx="3661023" cy="28402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ここでの</a:t>
            </a:r>
            <a:r>
              <a:rPr kumimoji="1" lang="en-US" altLang="ja-JP" dirty="0" smtClean="0"/>
              <a:t>UTAS</a:t>
            </a:r>
            <a:r>
              <a:rPr kumimoji="1" lang="ja-JP" altLang="en-US" dirty="0" smtClean="0"/>
              <a:t>の意義</a:t>
            </a:r>
            <a:endParaRPr kumimoji="1" lang="ja-JP" altLang="en-US" dirty="0"/>
          </a:p>
        </p:txBody>
      </p:sp>
      <p:sp>
        <p:nvSpPr>
          <p:cNvPr id="3" name="コンテンツ プレースホルダ 2"/>
          <p:cNvSpPr>
            <a:spLocks noGrp="1"/>
          </p:cNvSpPr>
          <p:nvPr>
            <p:ph idx="1"/>
          </p:nvPr>
        </p:nvSpPr>
        <p:spPr>
          <a:xfrm>
            <a:off x="457200" y="1500174"/>
            <a:ext cx="8507288" cy="4525963"/>
          </a:xfrm>
        </p:spPr>
        <p:txBody>
          <a:bodyPr/>
          <a:lstStyle/>
          <a:p>
            <a:r>
              <a:rPr kumimoji="1" lang="ja-JP" altLang="en-US" dirty="0" smtClean="0"/>
              <a:t>シラバス経由で「</a:t>
            </a:r>
            <a:r>
              <a:rPr kumimoji="1" lang="ja-JP" altLang="en-US" dirty="0" smtClean="0">
                <a:solidFill>
                  <a:schemeClr val="bg2">
                    <a:lumMod val="50000"/>
                  </a:schemeClr>
                </a:solidFill>
              </a:rPr>
              <a:t>履修登録以前</a:t>
            </a:r>
            <a:r>
              <a:rPr kumimoji="1" lang="ja-JP" altLang="en-US" dirty="0" smtClean="0"/>
              <a:t>の本学学生全員」に「</a:t>
            </a:r>
            <a:r>
              <a:rPr kumimoji="1" lang="ja-JP" altLang="en-US" dirty="0" smtClean="0">
                <a:solidFill>
                  <a:schemeClr val="bg2">
                    <a:lumMod val="50000"/>
                  </a:schemeClr>
                </a:solidFill>
              </a:rPr>
              <a:t>学内者限定</a:t>
            </a:r>
            <a:r>
              <a:rPr kumimoji="1" lang="ja-JP" altLang="en-US" dirty="0" smtClean="0"/>
              <a:t>で」届ける</a:t>
            </a:r>
            <a:endParaRPr kumimoji="1" lang="en-US" altLang="ja-JP" dirty="0" smtClean="0"/>
          </a:p>
          <a:p>
            <a:pPr lvl="1"/>
            <a:r>
              <a:rPr lang="ja-JP" altLang="en-US" dirty="0" smtClean="0"/>
              <a:t>「学内限定」でなければ講義</a:t>
            </a:r>
            <a:r>
              <a:rPr lang="en-US" altLang="ja-JP" dirty="0" smtClean="0"/>
              <a:t>HP</a:t>
            </a:r>
            <a:r>
              <a:rPr lang="ja-JP" altLang="en-US" dirty="0" err="1" smtClean="0"/>
              <a:t>で</a:t>
            </a:r>
            <a:r>
              <a:rPr lang="ja-JP" altLang="en-US" dirty="0" smtClean="0"/>
              <a:t>よい</a:t>
            </a:r>
            <a:endParaRPr lang="en-US" altLang="ja-JP" dirty="0" smtClean="0"/>
          </a:p>
          <a:p>
            <a:pPr lvl="1"/>
            <a:r>
              <a:rPr kumimoji="1" lang="ja-JP" altLang="en-US" dirty="0" smtClean="0"/>
              <a:t>「履修登録後」であれば</a:t>
            </a:r>
            <a:r>
              <a:rPr kumimoji="1" lang="en-US" altLang="ja-JP" dirty="0" smtClean="0"/>
              <a:t>ITC-LMS</a:t>
            </a:r>
            <a:r>
              <a:rPr lang="ja-JP" altLang="en-US" dirty="0" smtClean="0"/>
              <a:t>も使える</a:t>
            </a:r>
            <a:endParaRPr lang="en-US" altLang="ja-JP" dirty="0" smtClean="0"/>
          </a:p>
          <a:p>
            <a:pPr lvl="2"/>
            <a:r>
              <a:rPr lang="ja-JP" altLang="en-US" dirty="0" smtClean="0"/>
              <a:t>細かい話：履修登録しなくても</a:t>
            </a:r>
            <a:r>
              <a:rPr lang="en-US" altLang="ja-JP" dirty="0" smtClean="0"/>
              <a:t>UTAS</a:t>
            </a:r>
            <a:r>
              <a:rPr lang="ja-JP" altLang="en-US" dirty="0" smtClean="0"/>
              <a:t>で「お気に入り登録」すれば</a:t>
            </a:r>
            <a:r>
              <a:rPr lang="en-US" altLang="ja-JP" dirty="0" smtClean="0"/>
              <a:t>ITC-LMS</a:t>
            </a:r>
            <a:r>
              <a:rPr lang="ja-JP" altLang="en-US" dirty="0" err="1" smtClean="0"/>
              <a:t>にも登</a:t>
            </a:r>
            <a:r>
              <a:rPr lang="ja-JP" altLang="en-US" dirty="0" smtClean="0"/>
              <a:t>録される</a:t>
            </a:r>
            <a:endParaRPr lang="en-US" altLang="ja-JP" dirty="0" smtClean="0"/>
          </a:p>
          <a:p>
            <a:r>
              <a:rPr lang="ja-JP" altLang="en-US" dirty="0" smtClean="0"/>
              <a:t>例：</a:t>
            </a:r>
            <a:r>
              <a:rPr lang="en-US" altLang="ja-JP" dirty="0" smtClean="0"/>
              <a:t>TV</a:t>
            </a:r>
            <a:r>
              <a:rPr lang="ja-JP" altLang="en-US" dirty="0" smtClean="0"/>
              <a:t>会議への</a:t>
            </a:r>
            <a:r>
              <a:rPr lang="en-US" altLang="ja-JP" dirty="0" smtClean="0"/>
              <a:t>URL</a:t>
            </a:r>
          </a:p>
          <a:p>
            <a:pPr lvl="1"/>
            <a:r>
              <a:rPr lang="ja-JP" altLang="en-US" dirty="0" smtClean="0"/>
              <a:t>公開</a:t>
            </a:r>
            <a:r>
              <a:rPr lang="en-US" altLang="ja-JP" dirty="0" smtClean="0"/>
              <a:t>HP</a:t>
            </a:r>
            <a:r>
              <a:rPr lang="ja-JP" altLang="en-US" dirty="0" err="1" smtClean="0"/>
              <a:t>には</a:t>
            </a:r>
            <a:r>
              <a:rPr lang="ja-JP" altLang="en-US" dirty="0" smtClean="0"/>
              <a:t>書けない</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11</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ITC-LMS</a:t>
            </a:r>
            <a:r>
              <a:rPr kumimoji="1" lang="ja-JP" altLang="en-US" dirty="0" smtClean="0"/>
              <a:t>とは</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学習管理システム（</a:t>
            </a:r>
            <a:r>
              <a:rPr lang="en-US" altLang="ja-JP" dirty="0" smtClean="0">
                <a:solidFill>
                  <a:schemeClr val="bg2">
                    <a:lumMod val="50000"/>
                  </a:schemeClr>
                </a:solidFill>
              </a:rPr>
              <a:t>L</a:t>
            </a:r>
            <a:r>
              <a:rPr lang="en-US" altLang="ja-JP" dirty="0" smtClean="0"/>
              <a:t>earning </a:t>
            </a:r>
            <a:r>
              <a:rPr lang="en-US" altLang="ja-JP" dirty="0" smtClean="0">
                <a:solidFill>
                  <a:schemeClr val="bg2">
                    <a:lumMod val="50000"/>
                  </a:schemeClr>
                </a:solidFill>
              </a:rPr>
              <a:t>M</a:t>
            </a:r>
            <a:r>
              <a:rPr lang="en-US" altLang="ja-JP" dirty="0" smtClean="0"/>
              <a:t>anagement </a:t>
            </a:r>
            <a:r>
              <a:rPr lang="en-US" altLang="ja-JP" dirty="0" smtClean="0">
                <a:solidFill>
                  <a:schemeClr val="bg2">
                    <a:lumMod val="50000"/>
                  </a:schemeClr>
                </a:solidFill>
              </a:rPr>
              <a:t>S</a:t>
            </a:r>
            <a:r>
              <a:rPr lang="en-US" altLang="ja-JP" dirty="0" smtClean="0"/>
              <a:t>ystem</a:t>
            </a:r>
            <a:r>
              <a:rPr lang="ja-JP" altLang="en-US" dirty="0" smtClean="0"/>
              <a:t>）</a:t>
            </a:r>
            <a:endParaRPr lang="en-US" altLang="ja-JP" dirty="0" smtClean="0"/>
          </a:p>
          <a:p>
            <a:r>
              <a:rPr lang="en-US" altLang="ja-JP" dirty="0" smtClean="0">
                <a:hlinkClick r:id="rId2"/>
              </a:rPr>
              <a:t>https://itc-lms.ecc.u-tokyo.ac.jp/login</a:t>
            </a:r>
            <a:endParaRPr lang="en-US" altLang="ja-JP" dirty="0" smtClean="0"/>
          </a:p>
          <a:p>
            <a:r>
              <a:rPr lang="en-US" altLang="ja-JP" dirty="0" err="1" smtClean="0"/>
              <a:t>UTokyo</a:t>
            </a:r>
            <a:r>
              <a:rPr lang="en-US" altLang="ja-JP" dirty="0" smtClean="0"/>
              <a:t> Account</a:t>
            </a:r>
            <a:r>
              <a:rPr lang="ja-JP" altLang="en-US" dirty="0" smtClean="0"/>
              <a:t>でログイン</a:t>
            </a:r>
            <a:endParaRPr lang="en-US" altLang="ja-JP" dirty="0" smtClean="0"/>
          </a:p>
          <a:p>
            <a:endParaRPr lang="en-US" altLang="ja-JP" dirty="0" smtClean="0"/>
          </a:p>
          <a:p>
            <a:endParaRPr kumimoji="1" lang="ja-JP" altLang="en-US" dirty="0"/>
          </a:p>
        </p:txBody>
      </p:sp>
      <p:pic>
        <p:nvPicPr>
          <p:cNvPr id="4" name="図 3" descr="itc-lms-time-table.png"/>
          <p:cNvPicPr>
            <a:picLocks noChangeAspect="1"/>
          </p:cNvPicPr>
          <p:nvPr/>
        </p:nvPicPr>
        <p:blipFill>
          <a:blip r:embed="rId3" cstate="print"/>
          <a:stretch>
            <a:fillRect/>
          </a:stretch>
        </p:blipFill>
        <p:spPr>
          <a:xfrm>
            <a:off x="4963543" y="3933056"/>
            <a:ext cx="3152601" cy="2726573"/>
          </a:xfrm>
          <a:prstGeom prst="rect">
            <a:avLst/>
          </a:prstGeom>
        </p:spPr>
      </p:pic>
      <p:pic>
        <p:nvPicPr>
          <p:cNvPr id="5" name="図 4" descr="itc-lms-login.png"/>
          <p:cNvPicPr>
            <a:picLocks noChangeAspect="1"/>
          </p:cNvPicPr>
          <p:nvPr/>
        </p:nvPicPr>
        <p:blipFill>
          <a:blip r:embed="rId4" cstate="print"/>
          <a:stretch>
            <a:fillRect/>
          </a:stretch>
        </p:blipFill>
        <p:spPr>
          <a:xfrm>
            <a:off x="1400176" y="3933056"/>
            <a:ext cx="3171824" cy="2743199"/>
          </a:xfrm>
          <a:prstGeom prst="rect">
            <a:avLst/>
          </a:prstGeom>
        </p:spPr>
      </p:pic>
      <p:sp>
        <p:nvSpPr>
          <p:cNvPr id="8" name="スライド番号プレースホルダ 7"/>
          <p:cNvSpPr>
            <a:spLocks noGrp="1"/>
          </p:cNvSpPr>
          <p:nvPr>
            <p:ph type="sldNum" sz="quarter" idx="12"/>
          </p:nvPr>
        </p:nvSpPr>
        <p:spPr/>
        <p:txBody>
          <a:bodyPr/>
          <a:lstStyle/>
          <a:p>
            <a:fld id="{EDF77D8D-9987-453A-9A05-EB91CA595C68}" type="slidenum">
              <a:rPr kumimoji="1" lang="ja-JP" altLang="en-US" smtClean="0"/>
              <a:pPr/>
              <a:t>12</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utelecon.github.io</a:t>
            </a:r>
            <a:endParaRPr kumimoji="1" lang="ja-JP" altLang="en-US"/>
          </a:p>
        </p:txBody>
      </p:sp>
      <p:sp>
        <p:nvSpPr>
          <p:cNvPr id="10" name="日付プレースホルダ 9"/>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ITC-LMS</a:t>
            </a:r>
            <a:r>
              <a:rPr kumimoji="1" lang="ja-JP" altLang="en-US" dirty="0" err="1" smtClean="0"/>
              <a:t>で</a:t>
            </a:r>
            <a:r>
              <a:rPr kumimoji="1" lang="ja-JP" altLang="en-US" dirty="0" smtClean="0"/>
              <a:t>できること</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お知らせ機能</a:t>
            </a:r>
            <a:endParaRPr kumimoji="1" lang="en-US" altLang="ja-JP" dirty="0" smtClean="0"/>
          </a:p>
          <a:p>
            <a:pPr lvl="1"/>
            <a:r>
              <a:rPr kumimoji="1" lang="ja-JP" altLang="en-US" dirty="0" smtClean="0"/>
              <a:t>意義：</a:t>
            </a:r>
            <a:r>
              <a:rPr lang="ja-JP" altLang="en-US" dirty="0" smtClean="0">
                <a:solidFill>
                  <a:schemeClr val="bg2">
                    <a:lumMod val="50000"/>
                  </a:schemeClr>
                </a:solidFill>
              </a:rPr>
              <a:t>履修者</a:t>
            </a:r>
            <a:r>
              <a:rPr lang="ja-JP" altLang="en-US" sz="1800" dirty="0" smtClean="0">
                <a:solidFill>
                  <a:schemeClr val="bg2">
                    <a:lumMod val="50000"/>
                  </a:schemeClr>
                </a:solidFill>
              </a:rPr>
              <a:t>＋お気に入り登録者</a:t>
            </a:r>
            <a:r>
              <a:rPr lang="ja-JP" altLang="en-US" dirty="0" smtClean="0">
                <a:solidFill>
                  <a:schemeClr val="bg2">
                    <a:lumMod val="50000"/>
                  </a:schemeClr>
                </a:solidFill>
              </a:rPr>
              <a:t>限定</a:t>
            </a:r>
            <a:r>
              <a:rPr lang="ja-JP" altLang="en-US" dirty="0" smtClean="0"/>
              <a:t>で</a:t>
            </a:r>
            <a:r>
              <a:rPr kumimoji="1" lang="ja-JP" altLang="en-US" dirty="0" smtClean="0"/>
              <a:t>情報を送る</a:t>
            </a:r>
            <a:endParaRPr kumimoji="1" lang="en-US" altLang="ja-JP" dirty="0" smtClean="0"/>
          </a:p>
          <a:p>
            <a:pPr lvl="1"/>
            <a:r>
              <a:rPr lang="ja-JP" altLang="en-US" dirty="0" smtClean="0"/>
              <a:t>例：</a:t>
            </a:r>
            <a:r>
              <a:rPr lang="en-US" altLang="ja-JP" dirty="0" smtClean="0"/>
              <a:t>TV</a:t>
            </a:r>
            <a:r>
              <a:rPr lang="ja-JP" altLang="en-US" dirty="0" smtClean="0"/>
              <a:t>会議</a:t>
            </a:r>
            <a:r>
              <a:rPr lang="en-US" altLang="ja-JP" dirty="0" smtClean="0"/>
              <a:t>URL,</a:t>
            </a:r>
            <a:r>
              <a:rPr kumimoji="1" lang="ja-JP" altLang="en-US" dirty="0" smtClean="0"/>
              <a:t>（非公開）講義資料</a:t>
            </a:r>
            <a:endParaRPr kumimoji="1" lang="en-US" altLang="ja-JP" dirty="0" smtClean="0"/>
          </a:p>
          <a:p>
            <a:r>
              <a:rPr lang="ja-JP" altLang="en-US" dirty="0" smtClean="0"/>
              <a:t>出欠管理機能</a:t>
            </a:r>
            <a:endParaRPr lang="en-US" altLang="ja-JP" dirty="0" smtClean="0"/>
          </a:p>
          <a:p>
            <a:r>
              <a:rPr lang="ja-JP" altLang="en-US" dirty="0" smtClean="0"/>
              <a:t>課題機能</a:t>
            </a:r>
            <a:endParaRPr lang="en-US" altLang="ja-JP" dirty="0" smtClean="0"/>
          </a:p>
          <a:p>
            <a:pPr lvl="1"/>
            <a:r>
              <a:rPr lang="ja-JP" altLang="en-US" dirty="0" smtClean="0"/>
              <a:t>課題レポートの（楽で確実な）回収</a:t>
            </a:r>
            <a:endParaRPr lang="en-US" altLang="ja-JP" dirty="0" smtClean="0"/>
          </a:p>
          <a:p>
            <a:pPr lvl="1"/>
            <a:r>
              <a:rPr lang="ja-JP" altLang="en-US" dirty="0" smtClean="0"/>
              <a:t>メール回収から脱却</a:t>
            </a:r>
            <a:endParaRPr lang="en-US" altLang="ja-JP" dirty="0" smtClean="0"/>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13</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ITC-LMS</a:t>
            </a:r>
            <a:r>
              <a:rPr kumimoji="1" lang="ja-JP" altLang="en-US" dirty="0" err="1" smtClean="0"/>
              <a:t>で</a:t>
            </a:r>
            <a:r>
              <a:rPr kumimoji="1" lang="ja-JP" altLang="en-US" dirty="0" smtClean="0"/>
              <a:t>できること</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課題フィードバック機能</a:t>
            </a:r>
            <a:endParaRPr lang="en-US" altLang="ja-JP" dirty="0" smtClean="0"/>
          </a:p>
          <a:p>
            <a:pPr lvl="1"/>
            <a:r>
              <a:rPr lang="en-US" altLang="ja-JP" dirty="0" smtClean="0"/>
              <a:t>Excel</a:t>
            </a:r>
            <a:r>
              <a:rPr lang="ja-JP" altLang="en-US" dirty="0" smtClean="0"/>
              <a:t>に個々の学生へのコメント記入すると個々の学生にそれらを返してくれる</a:t>
            </a:r>
            <a:endParaRPr lang="en-US" altLang="ja-JP" dirty="0" smtClean="0"/>
          </a:p>
          <a:p>
            <a:pPr lvl="2"/>
            <a:r>
              <a:rPr lang="ja-JP" altLang="en-US" dirty="0" smtClean="0"/>
              <a:t>本来文字通り課題のコメント・評価を返す機能</a:t>
            </a:r>
            <a:endParaRPr lang="en-US" altLang="ja-JP" dirty="0" smtClean="0"/>
          </a:p>
          <a:p>
            <a:pPr lvl="1"/>
            <a:r>
              <a:rPr lang="ja-JP" altLang="en-US" dirty="0" smtClean="0">
                <a:solidFill>
                  <a:schemeClr val="bg2">
                    <a:lumMod val="50000"/>
                  </a:schemeClr>
                </a:solidFill>
              </a:rPr>
              <a:t>隠れた意義</a:t>
            </a:r>
            <a:r>
              <a:rPr lang="ja-JP" altLang="en-US" dirty="0" smtClean="0"/>
              <a:t>：</a:t>
            </a:r>
            <a:r>
              <a:rPr lang="ja-JP" altLang="en-US" dirty="0" smtClean="0">
                <a:solidFill>
                  <a:schemeClr val="bg2">
                    <a:lumMod val="50000"/>
                  </a:schemeClr>
                </a:solidFill>
              </a:rPr>
              <a:t>個々の学生限定の</a:t>
            </a:r>
            <a:r>
              <a:rPr lang="ja-JP" altLang="en-US" dirty="0" smtClean="0"/>
              <a:t>情報を送る</a:t>
            </a:r>
            <a:endParaRPr lang="en-US" altLang="ja-JP" dirty="0" smtClean="0"/>
          </a:p>
          <a:p>
            <a:pPr lvl="1"/>
            <a:r>
              <a:rPr lang="ja-JP" altLang="en-US" dirty="0" smtClean="0"/>
              <a:t>例：個々の学生に異なる</a:t>
            </a:r>
            <a:r>
              <a:rPr lang="en-US" altLang="ja-JP" dirty="0" smtClean="0"/>
              <a:t>URL</a:t>
            </a:r>
          </a:p>
          <a:p>
            <a:endParaRPr kumimoji="1" lang="ja-JP" altLang="en-US" dirty="0"/>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14</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ITC-LMS</a:t>
            </a:r>
            <a:r>
              <a:rPr kumimoji="1" lang="ja-JP" altLang="en-US" dirty="0" smtClean="0"/>
              <a:t>の存在意義</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kumimoji="1" lang="ja-JP" altLang="en-US" dirty="0" smtClean="0"/>
              <a:t>現状個々の機能は「</a:t>
            </a:r>
            <a:r>
              <a:rPr kumimoji="1" lang="ja-JP" altLang="en-US" dirty="0" err="1" smtClean="0"/>
              <a:t>大した</a:t>
            </a:r>
            <a:r>
              <a:rPr kumimoji="1" lang="ja-JP" altLang="en-US" dirty="0" smtClean="0"/>
              <a:t>ことはない」</a:t>
            </a:r>
            <a:endParaRPr kumimoji="1" lang="en-US" altLang="ja-JP" dirty="0" smtClean="0"/>
          </a:p>
          <a:p>
            <a:pPr lvl="1"/>
            <a:r>
              <a:rPr lang="ja-JP" altLang="en-US" dirty="0" smtClean="0"/>
              <a:t>お知らせ、レポート受信、</a:t>
            </a:r>
            <a:r>
              <a:rPr lang="en-US" altLang="ja-JP" dirty="0" smtClean="0"/>
              <a:t>etc.</a:t>
            </a:r>
            <a:endParaRPr kumimoji="1" lang="en-US" altLang="ja-JP" dirty="0" smtClean="0"/>
          </a:p>
          <a:p>
            <a:r>
              <a:rPr lang="ja-JP" altLang="en-US" dirty="0" smtClean="0">
                <a:solidFill>
                  <a:schemeClr val="bg2">
                    <a:lumMod val="50000"/>
                  </a:schemeClr>
                </a:solidFill>
              </a:rPr>
              <a:t>「クラスのメンバー（履修者</a:t>
            </a:r>
            <a:r>
              <a:rPr lang="ja-JP" altLang="en-US" sz="1900" dirty="0" smtClean="0">
                <a:solidFill>
                  <a:schemeClr val="bg2">
                    <a:lumMod val="50000"/>
                  </a:schemeClr>
                </a:solidFill>
              </a:rPr>
              <a:t>＋お気に入り登録者</a:t>
            </a:r>
            <a:r>
              <a:rPr lang="ja-JP" altLang="en-US" dirty="0" smtClean="0">
                <a:solidFill>
                  <a:schemeClr val="bg2">
                    <a:lumMod val="50000"/>
                  </a:schemeClr>
                </a:solidFill>
              </a:rPr>
              <a:t>）を管理・認証してくれている」</a:t>
            </a:r>
            <a:r>
              <a:rPr lang="ja-JP" altLang="en-US" dirty="0" smtClean="0"/>
              <a:t>ことが重要</a:t>
            </a:r>
            <a:endParaRPr lang="en-US" altLang="ja-JP" dirty="0" smtClean="0"/>
          </a:p>
          <a:p>
            <a:pPr lvl="1"/>
            <a:r>
              <a:rPr lang="ja-JP" altLang="en-US" dirty="0" smtClean="0"/>
              <a:t>一度も顔を合わせた</a:t>
            </a:r>
            <a:r>
              <a:rPr kumimoji="1" lang="ja-JP" altLang="en-US" dirty="0" smtClean="0"/>
              <a:t>こと</a:t>
            </a:r>
            <a:r>
              <a:rPr lang="ja-JP" altLang="en-US" dirty="0" smtClean="0"/>
              <a:t>が</a:t>
            </a:r>
            <a:r>
              <a:rPr kumimoji="1" lang="ja-JP" altLang="en-US" dirty="0" smtClean="0"/>
              <a:t>ない学生にオンライン授業を</a:t>
            </a:r>
            <a:r>
              <a:rPr lang="ja-JP" altLang="en-US" dirty="0" smtClean="0"/>
              <a:t>する際、</a:t>
            </a:r>
            <a:r>
              <a:rPr kumimoji="1" lang="ja-JP" altLang="en-US" dirty="0" smtClean="0"/>
              <a:t>これがないと何も始められない（すべてを公開しない限り）</a:t>
            </a:r>
            <a:endParaRPr kumimoji="1" lang="en-US" altLang="ja-JP" dirty="0" smtClean="0"/>
          </a:p>
          <a:p>
            <a:r>
              <a:rPr lang="ja-JP" altLang="en-US" dirty="0" smtClean="0"/>
              <a:t>学生にとっては種々のお知らせがすべてここからきてくれればきっとわかりやすい</a:t>
            </a:r>
            <a:endParaRPr kumimoji="1" lang="ja-JP" altLang="en-US" dirty="0"/>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15</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以降の説明内容</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1. </a:t>
            </a:r>
            <a:r>
              <a:rPr kumimoji="1" lang="en-US" altLang="ja-JP" dirty="0" err="1" smtClean="0"/>
              <a:t>UTokyo</a:t>
            </a:r>
            <a:r>
              <a:rPr kumimoji="1" lang="en-US" altLang="ja-JP" dirty="0" smtClean="0"/>
              <a:t> Account</a:t>
            </a:r>
          </a:p>
          <a:p>
            <a:r>
              <a:rPr lang="en-US" altLang="ja-JP" dirty="0" smtClean="0"/>
              <a:t>2. UTAS</a:t>
            </a:r>
            <a:r>
              <a:rPr lang="ja-JP" altLang="en-US" dirty="0" smtClean="0"/>
              <a:t>と</a:t>
            </a:r>
            <a:r>
              <a:rPr lang="en-US" altLang="ja-JP" dirty="0" smtClean="0"/>
              <a:t>ITC-LMS</a:t>
            </a:r>
          </a:p>
          <a:p>
            <a:r>
              <a:rPr lang="en-US" altLang="ja-JP" b="1" dirty="0" smtClean="0">
                <a:solidFill>
                  <a:schemeClr val="bg2">
                    <a:lumMod val="50000"/>
                  </a:schemeClr>
                </a:solidFill>
              </a:rPr>
              <a:t>3. G Suite for Education</a:t>
            </a:r>
          </a:p>
          <a:p>
            <a:r>
              <a:rPr lang="en-US" altLang="ja-JP" dirty="0" smtClean="0"/>
              <a:t>4. 3</a:t>
            </a:r>
            <a:r>
              <a:rPr lang="ja-JP" altLang="en-US" dirty="0" err="1" smtClean="0"/>
              <a:t>つの</a:t>
            </a:r>
            <a:r>
              <a:rPr lang="en-US" altLang="ja-JP" dirty="0" smtClean="0"/>
              <a:t>TV</a:t>
            </a:r>
            <a:r>
              <a:rPr lang="ja-JP" altLang="en-US" dirty="0" smtClean="0"/>
              <a:t>会議</a:t>
            </a:r>
            <a:endParaRPr lang="en-US" altLang="ja-JP" dirty="0" smtClean="0"/>
          </a:p>
          <a:p>
            <a:pPr lvl="1"/>
            <a:r>
              <a:rPr lang="en-US" altLang="ja-JP" dirty="0" smtClean="0"/>
              <a:t>Google</a:t>
            </a:r>
            <a:r>
              <a:rPr lang="ja-JP" altLang="en-US" dirty="0" smtClean="0"/>
              <a:t>ハングアウト</a:t>
            </a:r>
            <a:r>
              <a:rPr lang="en-US" altLang="ja-JP" dirty="0" smtClean="0"/>
              <a:t>Meet</a:t>
            </a:r>
          </a:p>
          <a:p>
            <a:pPr lvl="1"/>
            <a:r>
              <a:rPr lang="en-US" altLang="ja-JP" dirty="0" smtClean="0"/>
              <a:t>Zoom</a:t>
            </a:r>
          </a:p>
          <a:p>
            <a:pPr lvl="1"/>
            <a:r>
              <a:rPr lang="en-US" altLang="ja-JP" dirty="0" err="1" smtClean="0"/>
              <a:t>Webex</a:t>
            </a:r>
            <a:endParaRPr lang="en-US" altLang="ja-JP" dirty="0" smtClean="0"/>
          </a:p>
          <a:p>
            <a:r>
              <a:rPr kumimoji="1" lang="en-US" altLang="ja-JP" dirty="0" smtClean="0"/>
              <a:t>5. </a:t>
            </a:r>
            <a:r>
              <a:rPr kumimoji="1" lang="ja-JP" altLang="en-US" dirty="0" smtClean="0"/>
              <a:t>講義オンライン化テンプレート</a:t>
            </a:r>
            <a:endParaRPr kumimoji="1" lang="ja-JP" altLang="en-US" dirty="0"/>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16</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 Suite for Education</a:t>
            </a:r>
            <a:r>
              <a:rPr kumimoji="1" lang="ja-JP" altLang="en-US" dirty="0" smtClean="0"/>
              <a:t>とは</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dirty="0" smtClean="0"/>
              <a:t>Google</a:t>
            </a:r>
            <a:r>
              <a:rPr kumimoji="1" lang="ja-JP" altLang="en-US" dirty="0" smtClean="0"/>
              <a:t>のサービススイート</a:t>
            </a:r>
            <a:endParaRPr kumimoji="1" lang="en-US" altLang="ja-JP" dirty="0" smtClean="0"/>
          </a:p>
          <a:p>
            <a:pPr lvl="1"/>
            <a:r>
              <a:rPr lang="en-US" altLang="ja-JP" sz="1400" dirty="0" smtClean="0">
                <a:hlinkClick r:id="rId2"/>
              </a:rPr>
              <a:t>https://edu.google.com/intl/ja/products/gsuite-for-education/?modal_active=none</a:t>
            </a:r>
            <a:endParaRPr lang="en-US" altLang="ja-JP" dirty="0" smtClean="0"/>
          </a:p>
          <a:p>
            <a:pPr lvl="1"/>
            <a:r>
              <a:rPr kumimoji="1" lang="en-US" altLang="ja-JP" dirty="0" smtClean="0"/>
              <a:t>Gmail, </a:t>
            </a:r>
            <a:r>
              <a:rPr kumimoji="1" lang="ja-JP" altLang="en-US" dirty="0" smtClean="0"/>
              <a:t>ドライブ</a:t>
            </a:r>
            <a:r>
              <a:rPr kumimoji="1" lang="en-US" altLang="ja-JP" dirty="0" smtClean="0"/>
              <a:t>, Docs, etc.</a:t>
            </a:r>
            <a:r>
              <a:rPr lang="ja-JP" altLang="en-US" dirty="0" smtClean="0"/>
              <a:t> など見慣れたもの</a:t>
            </a:r>
            <a:endParaRPr kumimoji="1" lang="en-US" altLang="ja-JP" dirty="0" smtClean="0"/>
          </a:p>
          <a:p>
            <a:pPr lvl="1"/>
            <a:r>
              <a:rPr kumimoji="1" lang="en-US" altLang="ja-JP" dirty="0" smtClean="0"/>
              <a:t>TV</a:t>
            </a:r>
            <a:r>
              <a:rPr kumimoji="1" lang="ja-JP" altLang="en-US" dirty="0" smtClean="0"/>
              <a:t>会議</a:t>
            </a:r>
            <a:r>
              <a:rPr kumimoji="1" lang="en-US" altLang="ja-JP" dirty="0" smtClean="0">
                <a:solidFill>
                  <a:schemeClr val="bg2">
                    <a:lumMod val="50000"/>
                  </a:schemeClr>
                </a:solidFill>
              </a:rPr>
              <a:t>Google</a:t>
            </a:r>
            <a:r>
              <a:rPr kumimoji="1" lang="ja-JP" altLang="en-US" dirty="0" smtClean="0">
                <a:solidFill>
                  <a:schemeClr val="bg2">
                    <a:lumMod val="50000"/>
                  </a:schemeClr>
                </a:solidFill>
              </a:rPr>
              <a:t>ハングアウト</a:t>
            </a:r>
            <a:r>
              <a:rPr kumimoji="1" lang="en-US" altLang="ja-JP" dirty="0" smtClean="0">
                <a:solidFill>
                  <a:schemeClr val="bg2">
                    <a:lumMod val="50000"/>
                  </a:schemeClr>
                </a:solidFill>
              </a:rPr>
              <a:t>Meet</a:t>
            </a:r>
            <a:r>
              <a:rPr kumimoji="1" lang="ja-JP" altLang="en-US" dirty="0" smtClean="0">
                <a:solidFill>
                  <a:schemeClr val="bg2">
                    <a:lumMod val="50000"/>
                  </a:schemeClr>
                </a:solidFill>
              </a:rPr>
              <a:t>（以下</a:t>
            </a:r>
            <a:r>
              <a:rPr kumimoji="1" lang="en-US" altLang="ja-JP" dirty="0" smtClean="0">
                <a:solidFill>
                  <a:schemeClr val="bg2">
                    <a:lumMod val="50000"/>
                  </a:schemeClr>
                </a:solidFill>
              </a:rPr>
              <a:t>Meet</a:t>
            </a:r>
            <a:r>
              <a:rPr kumimoji="1" lang="ja-JP" altLang="en-US" dirty="0" smtClean="0">
                <a:solidFill>
                  <a:schemeClr val="bg2">
                    <a:lumMod val="50000"/>
                  </a:schemeClr>
                </a:solidFill>
              </a:rPr>
              <a:t>）</a:t>
            </a:r>
          </a:p>
          <a:p>
            <a:r>
              <a:rPr lang="ja-JP" altLang="en-US" dirty="0" smtClean="0"/>
              <a:t>東京大学は組織として加入している</a:t>
            </a:r>
            <a:endParaRPr lang="en-US" altLang="ja-JP" dirty="0" smtClean="0"/>
          </a:p>
          <a:p>
            <a:pPr lvl="1"/>
            <a:r>
              <a:rPr lang="ja-JP" altLang="en-US" dirty="0" smtClean="0"/>
              <a:t>名称：</a:t>
            </a:r>
            <a:r>
              <a:rPr lang="en-US" altLang="ja-JP" dirty="0" smtClean="0">
                <a:solidFill>
                  <a:schemeClr val="bg2">
                    <a:lumMod val="50000"/>
                  </a:schemeClr>
                </a:solidFill>
              </a:rPr>
              <a:t>ECCS</a:t>
            </a:r>
            <a:r>
              <a:rPr lang="ja-JP" altLang="en-US" dirty="0" smtClean="0">
                <a:solidFill>
                  <a:schemeClr val="bg2">
                    <a:lumMod val="50000"/>
                  </a:schemeClr>
                </a:solidFill>
              </a:rPr>
              <a:t>クラウドメール</a:t>
            </a:r>
            <a:endParaRPr lang="en-US" altLang="ja-JP" dirty="0" smtClean="0">
              <a:solidFill>
                <a:schemeClr val="bg2">
                  <a:lumMod val="50000"/>
                </a:schemeClr>
              </a:solidFill>
            </a:endParaRPr>
          </a:p>
          <a:p>
            <a:pPr lvl="1"/>
            <a:r>
              <a:rPr lang="ja-JP" altLang="en-US" dirty="0" smtClean="0">
                <a:solidFill>
                  <a:schemeClr val="tx1"/>
                </a:solidFill>
              </a:rPr>
              <a:t>表面的には </a:t>
            </a:r>
            <a:r>
              <a:rPr lang="en-US" altLang="ja-JP" dirty="0" smtClean="0">
                <a:solidFill>
                  <a:schemeClr val="tx1"/>
                </a:solidFill>
                <a:hlinkClick r:id="rId3"/>
              </a:rPr>
              <a:t>xxxx@g.ecc.u-tokyo.ac.jp</a:t>
            </a:r>
            <a:r>
              <a:rPr lang="en-US" altLang="ja-JP" dirty="0" smtClean="0">
                <a:solidFill>
                  <a:schemeClr val="tx1"/>
                </a:solidFill>
              </a:rPr>
              <a:t> </a:t>
            </a:r>
            <a:r>
              <a:rPr lang="ja-JP" altLang="en-US" dirty="0" smtClean="0">
                <a:solidFill>
                  <a:schemeClr val="tx1"/>
                </a:solidFill>
              </a:rPr>
              <a:t>という（これで</a:t>
            </a:r>
            <a:r>
              <a:rPr lang="en-US" altLang="ja-JP" dirty="0" smtClean="0">
                <a:solidFill>
                  <a:schemeClr val="tx1"/>
                </a:solidFill>
              </a:rPr>
              <a:t>Google</a:t>
            </a:r>
            <a:r>
              <a:rPr lang="ja-JP" altLang="en-US" dirty="0" smtClean="0">
                <a:solidFill>
                  <a:schemeClr val="tx1"/>
                </a:solidFill>
              </a:rPr>
              <a:t>にログインできる）メールアドレスが割り当てられる</a:t>
            </a:r>
            <a:endParaRPr lang="en-US" altLang="ja-JP" dirty="0" smtClean="0">
              <a:solidFill>
                <a:schemeClr val="tx1"/>
              </a:solidFill>
            </a:endParaRPr>
          </a:p>
          <a:p>
            <a:pPr lvl="1"/>
            <a:r>
              <a:rPr kumimoji="1" lang="ja-JP" altLang="en-US" dirty="0" smtClean="0"/>
              <a:t>教職員・学生全員が使える</a:t>
            </a:r>
            <a:endParaRPr kumimoji="1" lang="en-US" altLang="ja-JP" dirty="0" smtClean="0"/>
          </a:p>
        </p:txBody>
      </p:sp>
      <p:grpSp>
        <p:nvGrpSpPr>
          <p:cNvPr id="14" name="グループ化 13"/>
          <p:cNvGrpSpPr/>
          <p:nvPr/>
        </p:nvGrpSpPr>
        <p:grpSpPr>
          <a:xfrm>
            <a:off x="5940152" y="5013176"/>
            <a:ext cx="3089366" cy="1844824"/>
            <a:chOff x="6012160" y="4869160"/>
            <a:chExt cx="2411710" cy="1440160"/>
          </a:xfrm>
        </p:grpSpPr>
        <p:pic>
          <p:nvPicPr>
            <p:cNvPr id="5" name="図 4" descr="gmail.png"/>
            <p:cNvPicPr>
              <a:picLocks noChangeAspect="1"/>
            </p:cNvPicPr>
            <p:nvPr/>
          </p:nvPicPr>
          <p:blipFill>
            <a:blip r:embed="rId4" cstate="print"/>
            <a:stretch>
              <a:fillRect/>
            </a:stretch>
          </p:blipFill>
          <p:spPr>
            <a:xfrm>
              <a:off x="6012160" y="4869160"/>
              <a:ext cx="355600" cy="431800"/>
            </a:xfrm>
            <a:prstGeom prst="rect">
              <a:avLst/>
            </a:prstGeom>
          </p:spPr>
        </p:pic>
        <p:pic>
          <p:nvPicPr>
            <p:cNvPr id="6" name="図 5" descr="drive.png"/>
            <p:cNvPicPr>
              <a:picLocks noChangeAspect="1"/>
            </p:cNvPicPr>
            <p:nvPr/>
          </p:nvPicPr>
          <p:blipFill>
            <a:blip r:embed="rId5" cstate="print"/>
            <a:stretch>
              <a:fillRect/>
            </a:stretch>
          </p:blipFill>
          <p:spPr>
            <a:xfrm>
              <a:off x="6372200" y="4869160"/>
              <a:ext cx="463550" cy="438150"/>
            </a:xfrm>
            <a:prstGeom prst="rect">
              <a:avLst/>
            </a:prstGeom>
          </p:spPr>
        </p:pic>
        <p:pic>
          <p:nvPicPr>
            <p:cNvPr id="7" name="図 6" descr="calendar.png"/>
            <p:cNvPicPr>
              <a:picLocks noChangeAspect="1"/>
            </p:cNvPicPr>
            <p:nvPr/>
          </p:nvPicPr>
          <p:blipFill>
            <a:blip r:embed="rId6" cstate="print"/>
            <a:stretch>
              <a:fillRect/>
            </a:stretch>
          </p:blipFill>
          <p:spPr>
            <a:xfrm>
              <a:off x="6804248" y="4869160"/>
              <a:ext cx="590550" cy="438150"/>
            </a:xfrm>
            <a:prstGeom prst="rect">
              <a:avLst/>
            </a:prstGeom>
          </p:spPr>
        </p:pic>
        <p:pic>
          <p:nvPicPr>
            <p:cNvPr id="8" name="図 7" descr="docs.png"/>
            <p:cNvPicPr>
              <a:picLocks noChangeAspect="1"/>
            </p:cNvPicPr>
            <p:nvPr/>
          </p:nvPicPr>
          <p:blipFill>
            <a:blip r:embed="rId7" cstate="print"/>
            <a:stretch>
              <a:fillRect/>
            </a:stretch>
          </p:blipFill>
          <p:spPr>
            <a:xfrm>
              <a:off x="6012160" y="5280372"/>
              <a:ext cx="1460500" cy="596900"/>
            </a:xfrm>
            <a:prstGeom prst="rect">
              <a:avLst/>
            </a:prstGeom>
          </p:spPr>
        </p:pic>
        <p:pic>
          <p:nvPicPr>
            <p:cNvPr id="9" name="図 8" descr="form.png"/>
            <p:cNvPicPr>
              <a:picLocks noChangeAspect="1"/>
            </p:cNvPicPr>
            <p:nvPr/>
          </p:nvPicPr>
          <p:blipFill>
            <a:blip r:embed="rId8" cstate="print"/>
            <a:stretch>
              <a:fillRect/>
            </a:stretch>
          </p:blipFill>
          <p:spPr>
            <a:xfrm>
              <a:off x="7452320" y="5432772"/>
              <a:ext cx="469900" cy="444500"/>
            </a:xfrm>
            <a:prstGeom prst="rect">
              <a:avLst/>
            </a:prstGeom>
          </p:spPr>
        </p:pic>
        <p:pic>
          <p:nvPicPr>
            <p:cNvPr id="10" name="図 9" descr="group.png"/>
            <p:cNvPicPr>
              <a:picLocks noChangeAspect="1"/>
            </p:cNvPicPr>
            <p:nvPr/>
          </p:nvPicPr>
          <p:blipFill>
            <a:blip r:embed="rId9" cstate="print"/>
            <a:stretch>
              <a:fillRect/>
            </a:stretch>
          </p:blipFill>
          <p:spPr>
            <a:xfrm>
              <a:off x="7452320" y="5852120"/>
              <a:ext cx="819150" cy="457200"/>
            </a:xfrm>
            <a:prstGeom prst="rect">
              <a:avLst/>
            </a:prstGeom>
          </p:spPr>
        </p:pic>
        <p:pic>
          <p:nvPicPr>
            <p:cNvPr id="11" name="図 10" descr="jamboard.png"/>
            <p:cNvPicPr>
              <a:picLocks noChangeAspect="1"/>
            </p:cNvPicPr>
            <p:nvPr/>
          </p:nvPicPr>
          <p:blipFill>
            <a:blip r:embed="rId10" cstate="print"/>
            <a:stretch>
              <a:fillRect/>
            </a:stretch>
          </p:blipFill>
          <p:spPr>
            <a:xfrm>
              <a:off x="7922220" y="5426422"/>
              <a:ext cx="501650" cy="450850"/>
            </a:xfrm>
            <a:prstGeom prst="rect">
              <a:avLst/>
            </a:prstGeom>
          </p:spPr>
        </p:pic>
        <p:pic>
          <p:nvPicPr>
            <p:cNvPr id="12" name="図 11" descr="meet.png"/>
            <p:cNvPicPr>
              <a:picLocks noChangeAspect="1"/>
            </p:cNvPicPr>
            <p:nvPr/>
          </p:nvPicPr>
          <p:blipFill>
            <a:blip r:embed="rId11" cstate="print"/>
            <a:stretch>
              <a:fillRect/>
            </a:stretch>
          </p:blipFill>
          <p:spPr>
            <a:xfrm>
              <a:off x="6732240" y="5864820"/>
              <a:ext cx="755650" cy="444500"/>
            </a:xfrm>
            <a:prstGeom prst="rect">
              <a:avLst/>
            </a:prstGeom>
          </p:spPr>
        </p:pic>
        <p:pic>
          <p:nvPicPr>
            <p:cNvPr id="13" name="図 12" descr="site.png"/>
            <p:cNvPicPr>
              <a:picLocks noChangeAspect="1"/>
            </p:cNvPicPr>
            <p:nvPr/>
          </p:nvPicPr>
          <p:blipFill>
            <a:blip r:embed="rId12" cstate="print"/>
            <a:stretch>
              <a:fillRect/>
            </a:stretch>
          </p:blipFill>
          <p:spPr>
            <a:xfrm>
              <a:off x="6012160" y="5839420"/>
              <a:ext cx="717550" cy="469900"/>
            </a:xfrm>
            <a:prstGeom prst="rect">
              <a:avLst/>
            </a:prstGeom>
          </p:spPr>
        </p:pic>
      </p:grpSp>
      <p:sp>
        <p:nvSpPr>
          <p:cNvPr id="17" name="スライド番号プレースホルダ 16"/>
          <p:cNvSpPr>
            <a:spLocks noGrp="1"/>
          </p:cNvSpPr>
          <p:nvPr>
            <p:ph type="sldNum" sz="quarter" idx="12"/>
          </p:nvPr>
        </p:nvSpPr>
        <p:spPr/>
        <p:txBody>
          <a:bodyPr/>
          <a:lstStyle/>
          <a:p>
            <a:fld id="{EDF77D8D-9987-453A-9A05-EB91CA595C68}" type="slidenum">
              <a:rPr kumimoji="1" lang="ja-JP" altLang="en-US" smtClean="0"/>
              <a:pPr/>
              <a:t>17</a:t>
            </a:fld>
            <a:endParaRPr kumimoji="1" lang="ja-JP" altLang="en-US"/>
          </a:p>
        </p:txBody>
      </p:sp>
      <p:sp>
        <p:nvSpPr>
          <p:cNvPr id="18" name="フッター プレースホルダ 17"/>
          <p:cNvSpPr>
            <a:spLocks noGrp="1"/>
          </p:cNvSpPr>
          <p:nvPr>
            <p:ph type="ftr" sz="quarter" idx="11"/>
          </p:nvPr>
        </p:nvSpPr>
        <p:spPr/>
        <p:txBody>
          <a:bodyPr/>
          <a:lstStyle/>
          <a:p>
            <a:r>
              <a:rPr kumimoji="1" lang="en-US" altLang="ja-JP" smtClean="0"/>
              <a:t>utelecon.github.io</a:t>
            </a:r>
            <a:endParaRPr kumimoji="1" lang="ja-JP" altLang="en-US"/>
          </a:p>
        </p:txBody>
      </p:sp>
      <p:sp>
        <p:nvSpPr>
          <p:cNvPr id="19" name="日付プレースホルダ 18"/>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余談：名称について</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dirty="0" smtClean="0">
                <a:solidFill>
                  <a:schemeClr val="bg2">
                    <a:lumMod val="50000"/>
                  </a:schemeClr>
                </a:solidFill>
              </a:rPr>
              <a:t>G Suite for Education</a:t>
            </a:r>
            <a:r>
              <a:rPr kumimoji="1" lang="ja-JP" altLang="en-US" dirty="0" smtClean="0"/>
              <a:t>を東京大学で展開するときの名前が、</a:t>
            </a:r>
            <a:r>
              <a:rPr kumimoji="1" lang="en-US" altLang="ja-JP" dirty="0" smtClean="0">
                <a:solidFill>
                  <a:schemeClr val="bg2">
                    <a:lumMod val="50000"/>
                  </a:schemeClr>
                </a:solidFill>
              </a:rPr>
              <a:t>ECCS</a:t>
            </a:r>
            <a:r>
              <a:rPr kumimoji="1" lang="ja-JP" altLang="en-US" dirty="0" smtClean="0">
                <a:solidFill>
                  <a:schemeClr val="bg2">
                    <a:lumMod val="50000"/>
                  </a:schemeClr>
                </a:solidFill>
              </a:rPr>
              <a:t>クラウドメール</a:t>
            </a:r>
            <a:endParaRPr kumimoji="1" lang="en-US" altLang="ja-JP" dirty="0" smtClean="0">
              <a:solidFill>
                <a:schemeClr val="bg2">
                  <a:lumMod val="50000"/>
                </a:schemeClr>
              </a:solidFill>
            </a:endParaRPr>
          </a:p>
          <a:p>
            <a:pPr lvl="1"/>
            <a:r>
              <a:rPr lang="ja-JP" altLang="en-US" dirty="0" smtClean="0"/>
              <a:t>名前と実態が乖離している（ので何のことか知らない人が多いかもしれない）</a:t>
            </a:r>
            <a:endParaRPr lang="en-US" altLang="ja-JP" dirty="0" smtClean="0"/>
          </a:p>
          <a:p>
            <a:r>
              <a:rPr kumimoji="1" lang="ja-JP" altLang="en-US" dirty="0" smtClean="0"/>
              <a:t>本契約が開始された当初は、多くの人にとって、</a:t>
            </a:r>
            <a:r>
              <a:rPr kumimoji="1" lang="en-US" altLang="ja-JP" dirty="0" smtClean="0"/>
              <a:t>G Suite for Education </a:t>
            </a:r>
            <a:r>
              <a:rPr kumimoji="1" lang="en-US" altLang="ja-JP" dirty="0" smtClean="0">
                <a:sym typeface="Symbol"/>
              </a:rPr>
              <a:t> </a:t>
            </a:r>
            <a:r>
              <a:rPr kumimoji="1" lang="en-US" altLang="ja-JP" dirty="0" smtClean="0"/>
              <a:t>Gmail</a:t>
            </a:r>
            <a:r>
              <a:rPr kumimoji="1" lang="ja-JP" altLang="en-US" dirty="0" smtClean="0"/>
              <a:t>のこと</a:t>
            </a:r>
            <a:r>
              <a:rPr lang="ja-JP" altLang="en-US" dirty="0" smtClean="0"/>
              <a:t>だったのでこうなった</a:t>
            </a:r>
            <a:r>
              <a:rPr lang="en-US" altLang="ja-JP" dirty="0" smtClean="0"/>
              <a:t>?</a:t>
            </a:r>
          </a:p>
          <a:p>
            <a:r>
              <a:rPr lang="ja-JP" altLang="en-US" dirty="0" smtClean="0"/>
              <a:t>本資料でも以降、</a:t>
            </a:r>
            <a:r>
              <a:rPr lang="en-US" altLang="ja-JP" dirty="0" smtClean="0">
                <a:solidFill>
                  <a:schemeClr val="bg2">
                    <a:lumMod val="50000"/>
                  </a:schemeClr>
                </a:solidFill>
              </a:rPr>
              <a:t>ECCS</a:t>
            </a:r>
            <a:r>
              <a:rPr lang="ja-JP" altLang="en-US" dirty="0" smtClean="0">
                <a:solidFill>
                  <a:schemeClr val="bg2">
                    <a:lumMod val="50000"/>
                  </a:schemeClr>
                </a:solidFill>
              </a:rPr>
              <a:t>クラウドメール</a:t>
            </a:r>
            <a:r>
              <a:rPr lang="ja-JP" altLang="en-US" dirty="0" smtClean="0"/>
              <a:t>と呼ぶ</a:t>
            </a:r>
            <a:endParaRPr kumimoji="1" lang="ja-JP" altLang="en-US" dirty="0"/>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18</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ECCS</a:t>
            </a:r>
            <a:r>
              <a:rPr kumimoji="1" lang="ja-JP" altLang="en-US" dirty="0" smtClean="0"/>
              <a:t>クラウドメールを</a:t>
            </a:r>
            <a:r>
              <a:rPr lang="ja-JP" altLang="en-US" dirty="0" smtClean="0"/>
              <a:t>使う</a:t>
            </a:r>
            <a:r>
              <a:rPr kumimoji="1" lang="ja-JP" altLang="en-US" dirty="0" smtClean="0"/>
              <a:t>には</a:t>
            </a:r>
            <a:r>
              <a:rPr kumimoji="1" lang="en-US" altLang="ja-JP" dirty="0" smtClean="0"/>
              <a:t>?</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～を使う＝</a:t>
            </a:r>
            <a:r>
              <a:rPr lang="en-US" altLang="ja-JP" dirty="0" smtClean="0"/>
              <a:t> </a:t>
            </a:r>
            <a:r>
              <a:rPr lang="en-US" altLang="ja-JP" dirty="0" smtClean="0">
                <a:hlinkClick r:id="rId2"/>
              </a:rPr>
              <a:t>xxxx@g.ecc.u-tokyo.ac.jp</a:t>
            </a:r>
            <a:r>
              <a:rPr lang="ja-JP" altLang="en-US" dirty="0" smtClean="0"/>
              <a:t>というメールアドレスを割り当ててもらう</a:t>
            </a:r>
            <a:endParaRPr lang="en-US" altLang="ja-JP" dirty="0" smtClean="0"/>
          </a:p>
          <a:p>
            <a:r>
              <a:rPr lang="ja-JP" altLang="en-US" dirty="0" smtClean="0"/>
              <a:t>このために初期設定（パスワード設定）が一度だけ必要です</a:t>
            </a:r>
            <a:endParaRPr lang="en-US" altLang="ja-JP" dirty="0" smtClean="0">
              <a:hlinkClick r:id="rId3"/>
            </a:endParaRPr>
          </a:p>
          <a:p>
            <a:pPr lvl="1"/>
            <a:r>
              <a:rPr lang="en-US" altLang="ja-JP" sz="1800" dirty="0" smtClean="0">
                <a:hlinkClick r:id="rId3"/>
              </a:rPr>
              <a:t>https://www.ecc.u-tokyo.ac.jp/announcement/2016/04/01_2159.html</a:t>
            </a:r>
            <a:endParaRPr lang="en-US" altLang="ja-JP" sz="1800" dirty="0" smtClean="0"/>
          </a:p>
          <a:p>
            <a:pPr lvl="1"/>
            <a:r>
              <a:rPr lang="ja-JP" altLang="en-US" dirty="0" smtClean="0"/>
              <a:t>または 「</a:t>
            </a:r>
            <a:r>
              <a:rPr lang="en-US" altLang="ja-JP" dirty="0" smtClean="0"/>
              <a:t>ECCS</a:t>
            </a:r>
            <a:r>
              <a:rPr lang="ja-JP" altLang="en-US" dirty="0" smtClean="0"/>
              <a:t>クラウドメール」で検索</a:t>
            </a:r>
            <a:endParaRPr lang="en-US" altLang="ja-JP" dirty="0" smtClean="0"/>
          </a:p>
          <a:p>
            <a:r>
              <a:rPr lang="ja-JP" altLang="en-US" dirty="0" smtClean="0"/>
              <a:t>簡単なオンライン手続き（紙の書類不要）ですが、設定後、実際に使えるまで時間差（最大</a:t>
            </a:r>
            <a:r>
              <a:rPr lang="en-US" altLang="ja-JP" dirty="0" smtClean="0"/>
              <a:t>1</a:t>
            </a:r>
            <a:r>
              <a:rPr lang="ja-JP" altLang="en-US" dirty="0" smtClean="0"/>
              <a:t>時間）を見込んでください</a:t>
            </a:r>
            <a:endParaRPr lang="en-US" altLang="ja-JP" dirty="0" smtClean="0"/>
          </a:p>
          <a:p>
            <a:pPr lvl="1"/>
            <a:r>
              <a:rPr lang="ja-JP" altLang="en-US" dirty="0" smtClean="0"/>
              <a:t>学生は</a:t>
            </a:r>
            <a:r>
              <a:rPr lang="en-US" altLang="ja-JP" dirty="0" smtClean="0">
                <a:hlinkClick r:id="rId4"/>
              </a:rPr>
              <a:t>ECCS</a:t>
            </a:r>
            <a:r>
              <a:rPr lang="ja-JP" altLang="en-US" dirty="0" smtClean="0">
                <a:hlinkClick r:id="rId4"/>
              </a:rPr>
              <a:t>オンライン講習会</a:t>
            </a:r>
            <a:r>
              <a:rPr lang="ja-JP" altLang="en-US" dirty="0" smtClean="0"/>
              <a:t>をパスする必要があります（一時的に解除を検討中）</a:t>
            </a:r>
            <a:endParaRPr lang="en-US" altLang="ja-JP" dirty="0" smtClean="0"/>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19</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本日の会議</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solidFill>
                  <a:schemeClr val="bg2">
                    <a:lumMod val="50000"/>
                  </a:schemeClr>
                </a:solidFill>
              </a:rPr>
              <a:t>第一部：説明編</a:t>
            </a:r>
            <a:endParaRPr lang="en-US" altLang="ja-JP" dirty="0" smtClean="0">
              <a:solidFill>
                <a:schemeClr val="bg2">
                  <a:lumMod val="50000"/>
                </a:schemeClr>
              </a:solidFill>
            </a:endParaRPr>
          </a:p>
          <a:p>
            <a:pPr lvl="1"/>
            <a:r>
              <a:rPr lang="ja-JP" altLang="en-US" dirty="0" smtClean="0"/>
              <a:t>ツールでできることと今後の予定共有</a:t>
            </a:r>
            <a:endParaRPr lang="en-US" altLang="ja-JP" dirty="0" smtClean="0"/>
          </a:p>
          <a:p>
            <a:pPr lvl="1"/>
            <a:r>
              <a:rPr lang="ja-JP" altLang="en-US" dirty="0" smtClean="0"/>
              <a:t>授業</a:t>
            </a:r>
            <a:r>
              <a:rPr kumimoji="1" lang="ja-JP" altLang="en-US" dirty="0" smtClean="0"/>
              <a:t>オンライン化「テンプレート」</a:t>
            </a:r>
            <a:endParaRPr kumimoji="1" lang="en-US" altLang="ja-JP" dirty="0" smtClean="0"/>
          </a:p>
          <a:p>
            <a:pPr lvl="2"/>
            <a:r>
              <a:rPr lang="en-US" altLang="ja-JP" dirty="0" smtClean="0"/>
              <a:t>ITC-LMS</a:t>
            </a:r>
            <a:r>
              <a:rPr lang="ja-JP" altLang="en-US" dirty="0" smtClean="0"/>
              <a:t>と</a:t>
            </a:r>
            <a:r>
              <a:rPr lang="en-US" altLang="ja-JP" dirty="0" smtClean="0"/>
              <a:t>TV</a:t>
            </a:r>
            <a:r>
              <a:rPr lang="ja-JP" altLang="en-US" dirty="0" smtClean="0"/>
              <a:t>会議（</a:t>
            </a:r>
            <a:r>
              <a:rPr lang="en-US" altLang="ja-JP" dirty="0" smtClean="0"/>
              <a:t>Meet, Zoom, </a:t>
            </a:r>
            <a:r>
              <a:rPr lang="en-US" altLang="ja-JP" dirty="0" err="1" smtClean="0"/>
              <a:t>Webex</a:t>
            </a:r>
            <a:r>
              <a:rPr lang="ja-JP" altLang="en-US" dirty="0" smtClean="0"/>
              <a:t>）をどう使ったらよいか</a:t>
            </a:r>
            <a:endParaRPr lang="en-US" altLang="ja-JP" dirty="0" smtClean="0"/>
          </a:p>
          <a:p>
            <a:r>
              <a:rPr lang="ja-JP" altLang="en-US" dirty="0" smtClean="0">
                <a:solidFill>
                  <a:schemeClr val="bg2">
                    <a:lumMod val="50000"/>
                  </a:schemeClr>
                </a:solidFill>
              </a:rPr>
              <a:t>第二部：課題共有・検討編</a:t>
            </a:r>
            <a:endParaRPr lang="en-US" altLang="ja-JP" dirty="0" smtClean="0">
              <a:solidFill>
                <a:schemeClr val="bg2">
                  <a:lumMod val="50000"/>
                </a:schemeClr>
              </a:solidFill>
            </a:endParaRPr>
          </a:p>
          <a:p>
            <a:pPr lvl="1"/>
            <a:r>
              <a:rPr kumimoji="1" lang="ja-JP" altLang="en-US" dirty="0" smtClean="0"/>
              <a:t>説明内容に関する質問、要望</a:t>
            </a:r>
            <a:endParaRPr kumimoji="1" lang="en-US" altLang="ja-JP" dirty="0" smtClean="0"/>
          </a:p>
          <a:p>
            <a:pPr lvl="1"/>
            <a:r>
              <a:rPr lang="ja-JP" altLang="en-US" dirty="0" smtClean="0"/>
              <a:t>課題共有・解決策議論</a:t>
            </a:r>
            <a:endParaRPr lang="en-US" altLang="ja-JP" dirty="0" smtClean="0"/>
          </a:p>
          <a:p>
            <a:r>
              <a:rPr lang="ja-JP" altLang="en-US" dirty="0" smtClean="0"/>
              <a:t>（学内向けに配信するため）説明会の内容を</a:t>
            </a:r>
            <a:r>
              <a:rPr lang="ja-JP" altLang="en-US" dirty="0" smtClean="0">
                <a:solidFill>
                  <a:srgbClr val="FF0000"/>
                </a:solidFill>
              </a:rPr>
              <a:t>録画</a:t>
            </a:r>
            <a:r>
              <a:rPr lang="ja-JP" altLang="en-US" dirty="0" smtClean="0"/>
              <a:t>させていただきます</a:t>
            </a:r>
            <a:endParaRPr kumimoji="1" lang="ja-JP" altLang="en-US" dirty="0"/>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無事有効化されると</a:t>
            </a:r>
            <a:r>
              <a:rPr lang="en-US" altLang="ja-JP" dirty="0" smtClean="0"/>
              <a:t>…</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普通に</a:t>
            </a:r>
            <a:r>
              <a:rPr lang="en-US" altLang="ja-JP" dirty="0" smtClean="0"/>
              <a:t>Google</a:t>
            </a:r>
            <a:r>
              <a:rPr lang="ja-JP" altLang="en-US" dirty="0" smtClean="0"/>
              <a:t>のサービス（例：</a:t>
            </a:r>
            <a:r>
              <a:rPr lang="en-US" altLang="ja-JP" dirty="0" smtClean="0"/>
              <a:t>Gmail</a:t>
            </a:r>
            <a:r>
              <a:rPr lang="ja-JP" altLang="en-US" dirty="0" smtClean="0"/>
              <a:t>）に、指定したアドレス（</a:t>
            </a:r>
            <a:r>
              <a:rPr lang="en-US" altLang="ja-JP" dirty="0" smtClean="0">
                <a:hlinkClick r:id="rId2"/>
              </a:rPr>
              <a:t>xxxx@g.ecc.u-tokyo.ac.jp</a:t>
            </a:r>
            <a:r>
              <a:rPr lang="ja-JP" altLang="en-US" dirty="0" smtClean="0"/>
              <a:t>）で</a:t>
            </a:r>
            <a:r>
              <a:rPr lang="en-US" altLang="ja-JP" dirty="0" smtClean="0"/>
              <a:t>sign in</a:t>
            </a:r>
            <a:r>
              <a:rPr lang="ja-JP" altLang="en-US" dirty="0" smtClean="0"/>
              <a:t>できます</a:t>
            </a:r>
            <a:endParaRPr lang="en-US" altLang="ja-JP" dirty="0" smtClean="0"/>
          </a:p>
          <a:p>
            <a:pPr lvl="1"/>
            <a:r>
              <a:rPr kumimoji="1" lang="en-US" altLang="ja-JP" dirty="0" smtClean="0">
                <a:hlinkClick r:id="rId3"/>
              </a:rPr>
              <a:t>xxxx@gmail.com</a:t>
            </a:r>
            <a:r>
              <a:rPr kumimoji="1" lang="en-US" altLang="ja-JP" dirty="0" smtClean="0"/>
              <a:t> </a:t>
            </a:r>
            <a:r>
              <a:rPr lang="ja-JP" altLang="en-US" dirty="0" smtClean="0">
                <a:solidFill>
                  <a:srgbClr val="FF0000"/>
                </a:solidFill>
              </a:rPr>
              <a:t>では</a:t>
            </a:r>
            <a:r>
              <a:rPr kumimoji="1" lang="ja-JP" altLang="en-US" dirty="0" smtClean="0">
                <a:solidFill>
                  <a:srgbClr val="FF0000"/>
                </a:solidFill>
              </a:rPr>
              <a:t>ない</a:t>
            </a:r>
            <a:r>
              <a:rPr kumimoji="1" lang="ja-JP" altLang="en-US" dirty="0" smtClean="0"/>
              <a:t>です</a:t>
            </a:r>
            <a:endParaRPr kumimoji="1" lang="en-US" altLang="ja-JP" dirty="0" smtClean="0"/>
          </a:p>
        </p:txBody>
      </p:sp>
      <p:pic>
        <p:nvPicPr>
          <p:cNvPr id="5" name="図 4" descr="eccs-cloud-mail-sign-in.png"/>
          <p:cNvPicPr>
            <a:picLocks noChangeAspect="1"/>
          </p:cNvPicPr>
          <p:nvPr/>
        </p:nvPicPr>
        <p:blipFill>
          <a:blip r:embed="rId4" cstate="print"/>
          <a:stretch>
            <a:fillRect/>
          </a:stretch>
        </p:blipFill>
        <p:spPr>
          <a:xfrm>
            <a:off x="395536" y="3573016"/>
            <a:ext cx="3024336" cy="3040006"/>
          </a:xfrm>
          <a:prstGeom prst="rect">
            <a:avLst/>
          </a:prstGeom>
        </p:spPr>
      </p:pic>
      <p:pic>
        <p:nvPicPr>
          <p:cNvPr id="6" name="図 5" descr="eccs-cloud-mail-sign-in-ok.png"/>
          <p:cNvPicPr>
            <a:picLocks noChangeAspect="1"/>
          </p:cNvPicPr>
          <p:nvPr/>
        </p:nvPicPr>
        <p:blipFill>
          <a:blip r:embed="rId5" cstate="print"/>
          <a:stretch>
            <a:fillRect/>
          </a:stretch>
        </p:blipFill>
        <p:spPr>
          <a:xfrm>
            <a:off x="4788024" y="4437112"/>
            <a:ext cx="4194521" cy="1317873"/>
          </a:xfrm>
          <a:prstGeom prst="rect">
            <a:avLst/>
          </a:prstGeom>
        </p:spPr>
      </p:pic>
      <p:sp>
        <p:nvSpPr>
          <p:cNvPr id="7" name="右矢印 6"/>
          <p:cNvSpPr/>
          <p:nvPr/>
        </p:nvSpPr>
        <p:spPr>
          <a:xfrm>
            <a:off x="3635896" y="5013176"/>
            <a:ext cx="1008112"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395536" y="4697449"/>
            <a:ext cx="2160240" cy="415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8100392" y="4365104"/>
            <a:ext cx="720080" cy="415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 11"/>
          <p:cNvSpPr>
            <a:spLocks noGrp="1"/>
          </p:cNvSpPr>
          <p:nvPr>
            <p:ph type="sldNum" sz="quarter" idx="12"/>
          </p:nvPr>
        </p:nvSpPr>
        <p:spPr/>
        <p:txBody>
          <a:bodyPr/>
          <a:lstStyle/>
          <a:p>
            <a:fld id="{EDF77D8D-9987-453A-9A05-EB91CA595C68}" type="slidenum">
              <a:rPr kumimoji="1" lang="ja-JP" altLang="en-US" smtClean="0"/>
              <a:pPr/>
              <a:t>20</a:t>
            </a:fld>
            <a:endParaRPr kumimoji="1" lang="ja-JP" altLang="en-US"/>
          </a:p>
        </p:txBody>
      </p:sp>
      <p:sp>
        <p:nvSpPr>
          <p:cNvPr id="13" name="フッター プレースホルダ 12"/>
          <p:cNvSpPr>
            <a:spLocks noGrp="1"/>
          </p:cNvSpPr>
          <p:nvPr>
            <p:ph type="ftr" sz="quarter" idx="11"/>
          </p:nvPr>
        </p:nvSpPr>
        <p:spPr/>
        <p:txBody>
          <a:bodyPr/>
          <a:lstStyle/>
          <a:p>
            <a:r>
              <a:rPr kumimoji="1" lang="en-US" altLang="ja-JP" smtClean="0"/>
              <a:t>utelecon.github.io</a:t>
            </a:r>
            <a:endParaRPr kumimoji="1" lang="ja-JP" altLang="en-US"/>
          </a:p>
        </p:txBody>
      </p:sp>
      <p:sp>
        <p:nvSpPr>
          <p:cNvPr id="14" name="日付プレースホルダ 13"/>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注意</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en-US" dirty="0" smtClean="0"/>
              <a:t>普段</a:t>
            </a:r>
            <a:r>
              <a:rPr lang="en-US" altLang="ja-JP" dirty="0" smtClean="0"/>
              <a:t>Google</a:t>
            </a:r>
            <a:r>
              <a:rPr lang="ja-JP" altLang="en-US" dirty="0" smtClean="0"/>
              <a:t>アカウント（</a:t>
            </a:r>
            <a:r>
              <a:rPr lang="en-US" altLang="ja-JP" dirty="0" smtClean="0">
                <a:hlinkClick r:id="rId2"/>
              </a:rPr>
              <a:t>xxxx@gmail.com</a:t>
            </a:r>
            <a:r>
              <a:rPr lang="ja-JP" altLang="en-US" dirty="0" smtClean="0"/>
              <a:t>）をお使いの場合、一度ログアウト</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r>
              <a:rPr lang="ja-JP" altLang="en-US" dirty="0" smtClean="0"/>
              <a:t>アカウントの切り替えが面倒ならばブラウザのプロファイル機能や複数のブラウザ</a:t>
            </a:r>
            <a:endParaRPr lang="en-US" altLang="ja-JP" dirty="0" smtClean="0"/>
          </a:p>
          <a:p>
            <a:pPr lvl="1"/>
            <a:endParaRPr kumimoji="1" lang="ja-JP" altLang="en-US" dirty="0"/>
          </a:p>
        </p:txBody>
      </p:sp>
      <p:grpSp>
        <p:nvGrpSpPr>
          <p:cNvPr id="11" name="グループ化 10"/>
          <p:cNvGrpSpPr/>
          <p:nvPr/>
        </p:nvGrpSpPr>
        <p:grpSpPr>
          <a:xfrm>
            <a:off x="2979050" y="2420888"/>
            <a:ext cx="2601062" cy="2231536"/>
            <a:chOff x="1331640" y="3811140"/>
            <a:chExt cx="3440382" cy="2951616"/>
          </a:xfrm>
        </p:grpSpPr>
        <p:pic>
          <p:nvPicPr>
            <p:cNvPr id="5" name="図 4" descr="google-sign-out.png"/>
            <p:cNvPicPr>
              <a:picLocks noChangeAspect="1"/>
            </p:cNvPicPr>
            <p:nvPr/>
          </p:nvPicPr>
          <p:blipFill>
            <a:blip r:embed="rId3" cstate="print"/>
            <a:stretch>
              <a:fillRect/>
            </a:stretch>
          </p:blipFill>
          <p:spPr>
            <a:xfrm>
              <a:off x="1331640" y="3811140"/>
              <a:ext cx="3312367" cy="2951616"/>
            </a:xfrm>
            <a:prstGeom prst="rect">
              <a:avLst/>
            </a:prstGeom>
          </p:spPr>
        </p:pic>
        <p:sp>
          <p:nvSpPr>
            <p:cNvPr id="6" name="円/楕円 5"/>
            <p:cNvSpPr/>
            <p:nvPr/>
          </p:nvSpPr>
          <p:spPr>
            <a:xfrm>
              <a:off x="4211960" y="4509120"/>
              <a:ext cx="56006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491880" y="5733257"/>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a:stCxn id="6" idx="4"/>
              <a:endCxn id="7" idx="7"/>
            </p:cNvCxnSpPr>
            <p:nvPr/>
          </p:nvCxnSpPr>
          <p:spPr>
            <a:xfrm flipH="1">
              <a:off x="4045044" y="5013176"/>
              <a:ext cx="446947" cy="7728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スライド番号プレースホルダ 12"/>
          <p:cNvSpPr>
            <a:spLocks noGrp="1"/>
          </p:cNvSpPr>
          <p:nvPr>
            <p:ph type="sldNum" sz="quarter" idx="12"/>
          </p:nvPr>
        </p:nvSpPr>
        <p:spPr/>
        <p:txBody>
          <a:bodyPr/>
          <a:lstStyle/>
          <a:p>
            <a:fld id="{EDF77D8D-9987-453A-9A05-EB91CA595C68}" type="slidenum">
              <a:rPr kumimoji="1" lang="ja-JP" altLang="en-US" smtClean="0"/>
              <a:pPr/>
              <a:t>21</a:t>
            </a:fld>
            <a:endParaRPr kumimoji="1" lang="ja-JP" altLang="en-US"/>
          </a:p>
        </p:txBody>
      </p:sp>
      <p:sp>
        <p:nvSpPr>
          <p:cNvPr id="14" name="フッター プレースホルダ 13"/>
          <p:cNvSpPr>
            <a:spLocks noGrp="1"/>
          </p:cNvSpPr>
          <p:nvPr>
            <p:ph type="ftr" sz="quarter" idx="11"/>
          </p:nvPr>
        </p:nvSpPr>
        <p:spPr/>
        <p:txBody>
          <a:bodyPr/>
          <a:lstStyle/>
          <a:p>
            <a:r>
              <a:rPr kumimoji="1" lang="en-US" altLang="ja-JP" smtClean="0"/>
              <a:t>utelecon.github.io</a:t>
            </a:r>
            <a:endParaRPr kumimoji="1" lang="ja-JP" altLang="en-US"/>
          </a:p>
        </p:txBody>
      </p:sp>
      <p:sp>
        <p:nvSpPr>
          <p:cNvPr id="15" name="日付プレースホルダ 14"/>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 Suite for Education</a:t>
            </a:r>
            <a:r>
              <a:rPr kumimoji="1" lang="ja-JP" altLang="en-US" dirty="0" smtClean="0"/>
              <a:t>の意義</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普通の</a:t>
            </a:r>
            <a:r>
              <a:rPr lang="en-US" altLang="ja-JP" dirty="0" smtClean="0"/>
              <a:t>Google</a:t>
            </a:r>
            <a:r>
              <a:rPr lang="ja-JP" altLang="en-US" dirty="0" smtClean="0"/>
              <a:t>の個人アカウント（</a:t>
            </a:r>
            <a:r>
              <a:rPr lang="en-US" altLang="ja-JP" dirty="0" smtClean="0">
                <a:hlinkClick r:id="rId2"/>
              </a:rPr>
              <a:t>xxxx@gmail.com</a:t>
            </a:r>
            <a:r>
              <a:rPr lang="ja-JP" altLang="en-US" dirty="0" smtClean="0"/>
              <a:t>）との違い</a:t>
            </a:r>
            <a:endParaRPr lang="en-US" altLang="ja-JP" dirty="0" smtClean="0"/>
          </a:p>
          <a:p>
            <a:r>
              <a:rPr lang="ja-JP" altLang="en-US" dirty="0" smtClean="0"/>
              <a:t>一部サービス（含 以降で述べる</a:t>
            </a:r>
            <a:r>
              <a:rPr lang="en-US" altLang="ja-JP" dirty="0" smtClean="0"/>
              <a:t>TV</a:t>
            </a:r>
            <a:r>
              <a:rPr lang="ja-JP" altLang="en-US" dirty="0" smtClean="0"/>
              <a:t>会議）</a:t>
            </a:r>
            <a:r>
              <a:rPr kumimoji="1" lang="ja-JP" altLang="en-US" dirty="0" smtClean="0"/>
              <a:t>は</a:t>
            </a:r>
            <a:r>
              <a:rPr kumimoji="1" lang="en-US" altLang="ja-JP" dirty="0" smtClean="0"/>
              <a:t>G Suite for Education</a:t>
            </a:r>
            <a:r>
              <a:rPr kumimoji="1" lang="ja-JP" altLang="en-US" dirty="0" smtClean="0"/>
              <a:t>のみ</a:t>
            </a:r>
            <a:endParaRPr kumimoji="1" lang="en-US" altLang="ja-JP" dirty="0" smtClean="0"/>
          </a:p>
          <a:p>
            <a:r>
              <a:rPr lang="ja-JP" altLang="en-US" dirty="0" smtClean="0"/>
              <a:t>ドキュメントの</a:t>
            </a:r>
            <a:r>
              <a:rPr lang="ja-JP" altLang="en-US" dirty="0" smtClean="0">
                <a:solidFill>
                  <a:schemeClr val="bg2">
                    <a:lumMod val="50000"/>
                  </a:schemeClr>
                </a:solidFill>
              </a:rPr>
              <a:t>学内者限定</a:t>
            </a:r>
            <a:r>
              <a:rPr lang="ja-JP" altLang="en-US" dirty="0" smtClean="0"/>
              <a:t>公開が可能</a:t>
            </a:r>
            <a:endParaRPr lang="en-US" altLang="ja-JP" dirty="0" smtClean="0"/>
          </a:p>
          <a:p>
            <a:pPr lvl="1"/>
            <a:r>
              <a:rPr lang="ja-JP" altLang="en-US" dirty="0" smtClean="0"/>
              <a:t>例：</a:t>
            </a:r>
            <a:r>
              <a:rPr kumimoji="1" lang="en-US" altLang="ja-JP" dirty="0" smtClean="0"/>
              <a:t> </a:t>
            </a:r>
            <a:r>
              <a:rPr kumimoji="1" lang="ja-JP" altLang="en-US" dirty="0" smtClean="0"/>
              <a:t>自分の講義を履修</a:t>
            </a:r>
            <a:r>
              <a:rPr lang="ja-JP" altLang="en-US" dirty="0" smtClean="0"/>
              <a:t>する「かもしれない」学生</a:t>
            </a:r>
            <a:endParaRPr lang="en-US" altLang="ja-JP" dirty="0" smtClean="0"/>
          </a:p>
          <a:p>
            <a:r>
              <a:rPr kumimoji="1" lang="ja-JP" altLang="en-US" dirty="0" smtClean="0">
                <a:solidFill>
                  <a:schemeClr val="bg2">
                    <a:lumMod val="50000"/>
                  </a:schemeClr>
                </a:solidFill>
              </a:rPr>
              <a:t>学内者</a:t>
            </a:r>
            <a:r>
              <a:rPr kumimoji="1" lang="ja-JP" altLang="en-US" dirty="0" smtClean="0"/>
              <a:t>＝</a:t>
            </a:r>
            <a:r>
              <a:rPr kumimoji="1" lang="en-US" altLang="ja-JP" dirty="0" smtClean="0"/>
              <a:t>ECCS</a:t>
            </a:r>
            <a:r>
              <a:rPr kumimoji="1" lang="ja-JP" altLang="en-US" dirty="0" smtClean="0"/>
              <a:t>クラウドメールユーザ（</a:t>
            </a:r>
            <a:r>
              <a:rPr kumimoji="1" lang="en-US" altLang="ja-JP" dirty="0" smtClean="0">
                <a:hlinkClick r:id="rId3"/>
              </a:rPr>
              <a:t>xxxx@g.ecc.u-tokyo.ac.jp</a:t>
            </a:r>
            <a:r>
              <a:rPr kumimoji="1" lang="ja-JP" altLang="en-US" dirty="0" smtClean="0"/>
              <a:t>）</a:t>
            </a:r>
            <a:endParaRPr kumimoji="1" lang="en-US" altLang="ja-JP" dirty="0" smtClean="0"/>
          </a:p>
          <a:p>
            <a:pPr lvl="1"/>
            <a:r>
              <a:rPr lang="ja-JP" altLang="en-US" dirty="0" smtClean="0"/>
              <a:t>キャンパス内にいるかどうかは関係ありません</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22</a:t>
            </a:fld>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以降の説明内容</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1. </a:t>
            </a:r>
            <a:r>
              <a:rPr kumimoji="1" lang="en-US" altLang="ja-JP" dirty="0" err="1" smtClean="0"/>
              <a:t>UTokyo</a:t>
            </a:r>
            <a:r>
              <a:rPr kumimoji="1" lang="en-US" altLang="ja-JP" dirty="0" smtClean="0"/>
              <a:t> Account</a:t>
            </a:r>
          </a:p>
          <a:p>
            <a:r>
              <a:rPr lang="en-US" altLang="ja-JP" dirty="0" smtClean="0"/>
              <a:t>2. UTAS</a:t>
            </a:r>
            <a:r>
              <a:rPr lang="ja-JP" altLang="en-US" dirty="0" smtClean="0"/>
              <a:t>と</a:t>
            </a:r>
            <a:r>
              <a:rPr lang="en-US" altLang="ja-JP" dirty="0" smtClean="0"/>
              <a:t>ITC-LMS</a:t>
            </a:r>
          </a:p>
          <a:p>
            <a:r>
              <a:rPr lang="en-US" altLang="ja-JP" dirty="0" smtClean="0"/>
              <a:t>3. G Suite for Education</a:t>
            </a:r>
          </a:p>
          <a:p>
            <a:r>
              <a:rPr lang="en-US" altLang="ja-JP" b="1" dirty="0" smtClean="0">
                <a:solidFill>
                  <a:schemeClr val="bg2">
                    <a:lumMod val="50000"/>
                  </a:schemeClr>
                </a:solidFill>
              </a:rPr>
              <a:t>4. 3</a:t>
            </a:r>
            <a:r>
              <a:rPr lang="ja-JP" altLang="en-US" b="1" dirty="0" err="1" smtClean="0">
                <a:solidFill>
                  <a:schemeClr val="bg2">
                    <a:lumMod val="50000"/>
                  </a:schemeClr>
                </a:solidFill>
              </a:rPr>
              <a:t>つの</a:t>
            </a:r>
            <a:r>
              <a:rPr lang="en-US" altLang="ja-JP" b="1" dirty="0" smtClean="0">
                <a:solidFill>
                  <a:schemeClr val="bg2">
                    <a:lumMod val="50000"/>
                  </a:schemeClr>
                </a:solidFill>
              </a:rPr>
              <a:t>TV</a:t>
            </a:r>
            <a:r>
              <a:rPr lang="ja-JP" altLang="en-US" b="1" dirty="0" smtClean="0">
                <a:solidFill>
                  <a:schemeClr val="bg2">
                    <a:lumMod val="50000"/>
                  </a:schemeClr>
                </a:solidFill>
              </a:rPr>
              <a:t>会議</a:t>
            </a:r>
            <a:endParaRPr lang="en-US" altLang="ja-JP" b="1" dirty="0" smtClean="0">
              <a:solidFill>
                <a:schemeClr val="bg2">
                  <a:lumMod val="50000"/>
                </a:schemeClr>
              </a:solidFill>
            </a:endParaRPr>
          </a:p>
          <a:p>
            <a:pPr lvl="1"/>
            <a:r>
              <a:rPr lang="en-US" altLang="ja-JP" dirty="0" smtClean="0"/>
              <a:t>Google</a:t>
            </a:r>
            <a:r>
              <a:rPr lang="ja-JP" altLang="en-US" dirty="0" smtClean="0"/>
              <a:t>ハングアウト</a:t>
            </a:r>
            <a:r>
              <a:rPr lang="en-US" altLang="ja-JP" dirty="0" smtClean="0"/>
              <a:t>Meet</a:t>
            </a:r>
          </a:p>
          <a:p>
            <a:pPr lvl="1"/>
            <a:r>
              <a:rPr lang="en-US" altLang="ja-JP" dirty="0" smtClean="0"/>
              <a:t>Zoom</a:t>
            </a:r>
          </a:p>
          <a:p>
            <a:pPr lvl="1"/>
            <a:r>
              <a:rPr lang="en-US" altLang="ja-JP" dirty="0" err="1" smtClean="0"/>
              <a:t>Webex</a:t>
            </a:r>
            <a:endParaRPr lang="en-US" altLang="ja-JP" dirty="0" smtClean="0"/>
          </a:p>
          <a:p>
            <a:r>
              <a:rPr kumimoji="1" lang="en-US" altLang="ja-JP" dirty="0" smtClean="0"/>
              <a:t>5. </a:t>
            </a:r>
            <a:r>
              <a:rPr kumimoji="1" lang="ja-JP" altLang="en-US" dirty="0" smtClean="0"/>
              <a:t>講義オンライン化テンプレート</a:t>
            </a:r>
            <a:endParaRPr kumimoji="1" lang="ja-JP" altLang="en-US" dirty="0"/>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23</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err="1" smtClean="0"/>
              <a:t>つの</a:t>
            </a:r>
            <a:r>
              <a:rPr kumimoji="1" lang="en-US" altLang="ja-JP" dirty="0" smtClean="0"/>
              <a:t>TV</a:t>
            </a:r>
            <a:r>
              <a:rPr kumimoji="1" lang="ja-JP" altLang="en-US" dirty="0" smtClean="0"/>
              <a:t>会議</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本学で現在「全員」使える</a:t>
            </a:r>
            <a:r>
              <a:rPr kumimoji="1" lang="en-US" altLang="ja-JP" dirty="0" smtClean="0"/>
              <a:t>3</a:t>
            </a:r>
            <a:r>
              <a:rPr kumimoji="1" lang="ja-JP" altLang="en-US" dirty="0" err="1" smtClean="0"/>
              <a:t>つの</a:t>
            </a:r>
            <a:r>
              <a:rPr kumimoji="1" lang="en-US" altLang="ja-JP" dirty="0" smtClean="0"/>
              <a:t>TV</a:t>
            </a:r>
            <a:r>
              <a:rPr kumimoji="1" lang="ja-JP" altLang="en-US" dirty="0" smtClean="0"/>
              <a:t>会議システム</a:t>
            </a:r>
            <a:endParaRPr kumimoji="1" lang="en-US" altLang="ja-JP" dirty="0" smtClean="0"/>
          </a:p>
          <a:p>
            <a:pPr lvl="1"/>
            <a:r>
              <a:rPr lang="en-US" altLang="ja-JP" dirty="0" smtClean="0"/>
              <a:t>Google</a:t>
            </a:r>
            <a:r>
              <a:rPr lang="ja-JP" altLang="en-US" dirty="0" smtClean="0"/>
              <a:t>ハングアウト</a:t>
            </a:r>
            <a:r>
              <a:rPr lang="en-US" altLang="ja-JP" dirty="0" smtClean="0"/>
              <a:t>Meet</a:t>
            </a:r>
          </a:p>
          <a:p>
            <a:pPr lvl="1"/>
            <a:r>
              <a:rPr kumimoji="1" lang="en-US" altLang="ja-JP" dirty="0" smtClean="0"/>
              <a:t>Zoom</a:t>
            </a:r>
          </a:p>
          <a:p>
            <a:pPr lvl="1"/>
            <a:r>
              <a:rPr lang="en-US" altLang="ja-JP" dirty="0" err="1" smtClean="0"/>
              <a:t>Webex</a:t>
            </a:r>
            <a:endParaRPr kumimoji="1" lang="ja-JP" altLang="en-US" dirty="0"/>
          </a:p>
        </p:txBody>
      </p:sp>
      <p:pic>
        <p:nvPicPr>
          <p:cNvPr id="4" name="図 3" descr="zoom.png"/>
          <p:cNvPicPr>
            <a:picLocks noChangeAspect="1"/>
          </p:cNvPicPr>
          <p:nvPr/>
        </p:nvPicPr>
        <p:blipFill>
          <a:blip r:embed="rId2" cstate="print"/>
          <a:stretch>
            <a:fillRect/>
          </a:stretch>
        </p:blipFill>
        <p:spPr>
          <a:xfrm>
            <a:off x="3279857" y="4365104"/>
            <a:ext cx="2660295" cy="1080120"/>
          </a:xfrm>
          <a:prstGeom prst="rect">
            <a:avLst/>
          </a:prstGeom>
        </p:spPr>
      </p:pic>
      <p:pic>
        <p:nvPicPr>
          <p:cNvPr id="5" name="図 4" descr="webex-meetings.png"/>
          <p:cNvPicPr>
            <a:picLocks noChangeAspect="1"/>
          </p:cNvPicPr>
          <p:nvPr/>
        </p:nvPicPr>
        <p:blipFill>
          <a:blip r:embed="rId3" cstate="print"/>
          <a:stretch>
            <a:fillRect/>
          </a:stretch>
        </p:blipFill>
        <p:spPr>
          <a:xfrm>
            <a:off x="6372200" y="4355182"/>
            <a:ext cx="2038350" cy="1162050"/>
          </a:xfrm>
          <a:prstGeom prst="rect">
            <a:avLst/>
          </a:prstGeom>
        </p:spPr>
      </p:pic>
      <p:pic>
        <p:nvPicPr>
          <p:cNvPr id="6" name="図 5" descr="meet.png"/>
          <p:cNvPicPr>
            <a:picLocks noChangeAspect="1"/>
          </p:cNvPicPr>
          <p:nvPr/>
        </p:nvPicPr>
        <p:blipFill>
          <a:blip r:embed="rId4" cstate="print"/>
          <a:stretch>
            <a:fillRect/>
          </a:stretch>
        </p:blipFill>
        <p:spPr>
          <a:xfrm>
            <a:off x="755576" y="4365104"/>
            <a:ext cx="2023082" cy="1440160"/>
          </a:xfrm>
          <a:prstGeom prst="rect">
            <a:avLst/>
          </a:prstGeom>
        </p:spPr>
      </p:pic>
      <p:sp>
        <p:nvSpPr>
          <p:cNvPr id="9" name="スライド番号プレースホルダ 8"/>
          <p:cNvSpPr>
            <a:spLocks noGrp="1"/>
          </p:cNvSpPr>
          <p:nvPr>
            <p:ph type="sldNum" sz="quarter" idx="12"/>
          </p:nvPr>
        </p:nvSpPr>
        <p:spPr/>
        <p:txBody>
          <a:bodyPr/>
          <a:lstStyle/>
          <a:p>
            <a:fld id="{EDF77D8D-9987-453A-9A05-EB91CA595C68}" type="slidenum">
              <a:rPr kumimoji="1" lang="ja-JP" altLang="en-US" smtClean="0"/>
              <a:pPr/>
              <a:t>24</a:t>
            </a:fld>
            <a:endParaRPr kumimoji="1" lang="ja-JP" altLang="en-US"/>
          </a:p>
        </p:txBody>
      </p:sp>
      <p:sp>
        <p:nvSpPr>
          <p:cNvPr id="10" name="フッター プレースホルダ 9"/>
          <p:cNvSpPr>
            <a:spLocks noGrp="1"/>
          </p:cNvSpPr>
          <p:nvPr>
            <p:ph type="ftr" sz="quarter" idx="11"/>
          </p:nvPr>
        </p:nvSpPr>
        <p:spPr/>
        <p:txBody>
          <a:bodyPr/>
          <a:lstStyle/>
          <a:p>
            <a:r>
              <a:rPr kumimoji="1" lang="en-US" altLang="ja-JP" smtClean="0"/>
              <a:t>utelecon.github.io</a:t>
            </a:r>
            <a:endParaRPr kumimoji="1" lang="ja-JP" altLang="en-US"/>
          </a:p>
        </p:txBody>
      </p:sp>
      <p:sp>
        <p:nvSpPr>
          <p:cNvPr id="11" name="日付プレースホルダ 10"/>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Google</a:t>
            </a:r>
            <a:r>
              <a:rPr lang="ja-JP" altLang="en-US" dirty="0" smtClean="0"/>
              <a:t>ハングアウト</a:t>
            </a:r>
            <a:r>
              <a:rPr lang="en-US" altLang="ja-JP" dirty="0" smtClean="0"/>
              <a:t>Meet</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G Suite for Education</a:t>
            </a:r>
            <a:r>
              <a:rPr kumimoji="1" lang="ja-JP" altLang="en-US" dirty="0" smtClean="0"/>
              <a:t>の</a:t>
            </a:r>
            <a:r>
              <a:rPr kumimoji="1" lang="en-US" altLang="ja-JP" dirty="0" smtClean="0"/>
              <a:t>TV</a:t>
            </a:r>
            <a:r>
              <a:rPr kumimoji="1" lang="ja-JP" altLang="en-US" dirty="0" smtClean="0"/>
              <a:t>会議サービス</a:t>
            </a:r>
            <a:endParaRPr kumimoji="1" lang="en-US" altLang="ja-JP" dirty="0" smtClean="0"/>
          </a:p>
          <a:p>
            <a:r>
              <a:rPr kumimoji="1" lang="en-US" altLang="ja-JP" dirty="0" smtClean="0"/>
              <a:t>Google</a:t>
            </a:r>
            <a:r>
              <a:rPr kumimoji="1" lang="ja-JP" altLang="en-US" dirty="0" smtClean="0"/>
              <a:t>のサービス選択</a:t>
            </a:r>
            <a:r>
              <a:rPr lang="ja-JP" altLang="en-US" dirty="0" smtClean="0"/>
              <a:t>      </a:t>
            </a:r>
            <a:r>
              <a:rPr kumimoji="1" lang="ja-JP" altLang="en-US" dirty="0" smtClean="0"/>
              <a:t>メニューから</a:t>
            </a:r>
            <a:r>
              <a:rPr kumimoji="1" lang="en-US" altLang="ja-JP" dirty="0" smtClean="0"/>
              <a:t>Meet</a:t>
            </a:r>
            <a:r>
              <a:rPr lang="ja-JP" altLang="en-US" dirty="0" smtClean="0"/>
              <a:t>      </a:t>
            </a:r>
            <a:r>
              <a:rPr kumimoji="1" lang="ja-JP" altLang="en-US" dirty="0" smtClean="0"/>
              <a:t>を選択</a:t>
            </a:r>
            <a:endParaRPr kumimoji="1" lang="en-US" altLang="ja-JP" dirty="0" smtClean="0"/>
          </a:p>
          <a:p>
            <a:r>
              <a:rPr lang="ja-JP" altLang="en-US" dirty="0" smtClean="0"/>
              <a:t>機能の詳細はスライドでは省略します</a:t>
            </a:r>
            <a:endParaRPr lang="en-US" altLang="ja-JP" dirty="0" smtClean="0"/>
          </a:p>
          <a:p>
            <a:pPr lvl="1"/>
            <a:r>
              <a:rPr kumimoji="1" lang="ja-JP" altLang="en-US" dirty="0" smtClean="0"/>
              <a:t>ポータルをご覧ください</a:t>
            </a:r>
            <a:endParaRPr kumimoji="1" lang="en-US" altLang="ja-JP" dirty="0" smtClean="0"/>
          </a:p>
          <a:p>
            <a:pPr lvl="1"/>
            <a:r>
              <a:rPr lang="ja-JP" altLang="en-US" dirty="0" smtClean="0"/>
              <a:t>とにかく試してみてください</a:t>
            </a:r>
            <a:endParaRPr kumimoji="1" lang="ja-JP" altLang="en-US" dirty="0"/>
          </a:p>
        </p:txBody>
      </p:sp>
      <p:pic>
        <p:nvPicPr>
          <p:cNvPr id="6" name="図 5" descr="service-menu-icon.png"/>
          <p:cNvPicPr>
            <a:picLocks noChangeAspect="1"/>
          </p:cNvPicPr>
          <p:nvPr/>
        </p:nvPicPr>
        <p:blipFill>
          <a:blip r:embed="rId2" cstate="print"/>
          <a:stretch>
            <a:fillRect/>
          </a:stretch>
        </p:blipFill>
        <p:spPr>
          <a:xfrm>
            <a:off x="4932040" y="2060848"/>
            <a:ext cx="504056" cy="518881"/>
          </a:xfrm>
          <a:prstGeom prst="rect">
            <a:avLst/>
          </a:prstGeom>
        </p:spPr>
      </p:pic>
      <p:pic>
        <p:nvPicPr>
          <p:cNvPr id="7" name="図 6" descr="meet-icon.png"/>
          <p:cNvPicPr>
            <a:picLocks noChangeAspect="1"/>
          </p:cNvPicPr>
          <p:nvPr/>
        </p:nvPicPr>
        <p:blipFill>
          <a:blip r:embed="rId3" cstate="print"/>
          <a:stretch>
            <a:fillRect/>
          </a:stretch>
        </p:blipFill>
        <p:spPr>
          <a:xfrm>
            <a:off x="1835696" y="2636912"/>
            <a:ext cx="432048" cy="475879"/>
          </a:xfrm>
          <a:prstGeom prst="rect">
            <a:avLst/>
          </a:prstGeom>
        </p:spPr>
      </p:pic>
      <p:grpSp>
        <p:nvGrpSpPr>
          <p:cNvPr id="12" name="グループ化 11"/>
          <p:cNvGrpSpPr/>
          <p:nvPr/>
        </p:nvGrpSpPr>
        <p:grpSpPr>
          <a:xfrm>
            <a:off x="6012160" y="3717032"/>
            <a:ext cx="2668519" cy="2996952"/>
            <a:chOff x="3779912" y="2676177"/>
            <a:chExt cx="3456384" cy="3881785"/>
          </a:xfrm>
        </p:grpSpPr>
        <p:pic>
          <p:nvPicPr>
            <p:cNvPr id="5" name="図 4" descr="select-meet.png"/>
            <p:cNvPicPr>
              <a:picLocks noChangeAspect="1"/>
            </p:cNvPicPr>
            <p:nvPr/>
          </p:nvPicPr>
          <p:blipFill>
            <a:blip r:embed="rId4" cstate="print"/>
            <a:stretch>
              <a:fillRect/>
            </a:stretch>
          </p:blipFill>
          <p:spPr>
            <a:xfrm>
              <a:off x="3779912" y="2676177"/>
              <a:ext cx="3456384" cy="3881785"/>
            </a:xfrm>
            <a:prstGeom prst="rect">
              <a:avLst/>
            </a:prstGeom>
          </p:spPr>
        </p:pic>
        <p:sp>
          <p:nvSpPr>
            <p:cNvPr id="8" name="円/楕円 7"/>
            <p:cNvSpPr/>
            <p:nvPr/>
          </p:nvSpPr>
          <p:spPr>
            <a:xfrm>
              <a:off x="6300192" y="342900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660232" y="4653136"/>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a:stCxn id="8" idx="5"/>
              <a:endCxn id="9" idx="0"/>
            </p:cNvCxnSpPr>
            <p:nvPr/>
          </p:nvCxnSpPr>
          <p:spPr>
            <a:xfrm>
              <a:off x="6607505" y="3736313"/>
              <a:ext cx="304755" cy="9168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5" name="スライド番号プレースホルダ 14"/>
          <p:cNvSpPr>
            <a:spLocks noGrp="1"/>
          </p:cNvSpPr>
          <p:nvPr>
            <p:ph type="sldNum" sz="quarter" idx="12"/>
          </p:nvPr>
        </p:nvSpPr>
        <p:spPr/>
        <p:txBody>
          <a:bodyPr/>
          <a:lstStyle/>
          <a:p>
            <a:fld id="{EDF77D8D-9987-453A-9A05-EB91CA595C68}" type="slidenum">
              <a:rPr kumimoji="1" lang="ja-JP" altLang="en-US" smtClean="0"/>
              <a:pPr/>
              <a:t>25</a:t>
            </a:fld>
            <a:endParaRPr kumimoji="1" lang="ja-JP" altLang="en-US"/>
          </a:p>
        </p:txBody>
      </p:sp>
      <p:sp>
        <p:nvSpPr>
          <p:cNvPr id="16" name="フッター プレースホルダ 15"/>
          <p:cNvSpPr>
            <a:spLocks noGrp="1"/>
          </p:cNvSpPr>
          <p:nvPr>
            <p:ph type="ftr" sz="quarter" idx="11"/>
          </p:nvPr>
        </p:nvSpPr>
        <p:spPr/>
        <p:txBody>
          <a:bodyPr/>
          <a:lstStyle/>
          <a:p>
            <a:r>
              <a:rPr kumimoji="1" lang="en-US" altLang="ja-JP" smtClean="0"/>
              <a:t>utelecon.github.io</a:t>
            </a:r>
            <a:endParaRPr kumimoji="1" lang="ja-JP" altLang="en-US"/>
          </a:p>
        </p:txBody>
      </p:sp>
      <p:sp>
        <p:nvSpPr>
          <p:cNvPr id="17" name="日付プレースホルダ 16"/>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Meet</a:t>
            </a:r>
            <a:r>
              <a:rPr kumimoji="1" lang="ja-JP" altLang="en-US" dirty="0" err="1" smtClean="0"/>
              <a:t>で</a:t>
            </a:r>
            <a:r>
              <a:rPr kumimoji="1" lang="ja-JP" altLang="en-US" dirty="0" smtClean="0"/>
              <a:t>できること</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kumimoji="1" lang="ja-JP" altLang="en-US" dirty="0" smtClean="0"/>
              <a:t>ビデオ会議</a:t>
            </a:r>
            <a:endParaRPr kumimoji="1" lang="en-US" altLang="ja-JP" dirty="0" smtClean="0"/>
          </a:p>
          <a:p>
            <a:pPr lvl="1"/>
            <a:r>
              <a:rPr lang="ja-JP" altLang="en-US" dirty="0" smtClean="0">
                <a:solidFill>
                  <a:schemeClr val="bg2">
                    <a:lumMod val="50000"/>
                  </a:schemeClr>
                </a:solidFill>
              </a:rPr>
              <a:t>双方向</a:t>
            </a:r>
            <a:r>
              <a:rPr lang="ja-JP" altLang="en-US" dirty="0" smtClean="0"/>
              <a:t>（開催者と複数の参加者）</a:t>
            </a:r>
            <a:endParaRPr lang="en-US" altLang="ja-JP" dirty="0" smtClean="0"/>
          </a:p>
          <a:p>
            <a:pPr lvl="1"/>
            <a:r>
              <a:rPr kumimoji="1" lang="ja-JP" altLang="en-US" dirty="0" smtClean="0"/>
              <a:t>最大接続数</a:t>
            </a:r>
            <a:r>
              <a:rPr kumimoji="1" lang="en-US" altLang="ja-JP" dirty="0" smtClean="0">
                <a:solidFill>
                  <a:schemeClr val="bg2">
                    <a:lumMod val="50000"/>
                  </a:schemeClr>
                </a:solidFill>
              </a:rPr>
              <a:t>100</a:t>
            </a:r>
            <a:r>
              <a:rPr kumimoji="1" lang="ja-JP" altLang="en-US" dirty="0" smtClean="0"/>
              <a:t>（現在は</a:t>
            </a:r>
            <a:r>
              <a:rPr kumimoji="1" lang="en-US" altLang="ja-JP" dirty="0" smtClean="0">
                <a:solidFill>
                  <a:srgbClr val="F010D5"/>
                </a:solidFill>
              </a:rPr>
              <a:t>250</a:t>
            </a:r>
            <a:r>
              <a:rPr kumimoji="1" lang="ja-JP" altLang="en-US" dirty="0" smtClean="0"/>
              <a:t>）</a:t>
            </a:r>
            <a:endParaRPr kumimoji="1" lang="en-US" altLang="ja-JP" dirty="0" smtClean="0"/>
          </a:p>
          <a:p>
            <a:r>
              <a:rPr lang="ja-JP" altLang="en-US" sz="2800" dirty="0" smtClean="0">
                <a:solidFill>
                  <a:srgbClr val="F010D5"/>
                </a:solidFill>
              </a:rPr>
              <a:t>ライブ配信</a:t>
            </a:r>
            <a:endParaRPr lang="en-US" altLang="ja-JP" sz="2800" dirty="0" smtClean="0">
              <a:solidFill>
                <a:srgbClr val="F010D5"/>
              </a:solidFill>
            </a:endParaRPr>
          </a:p>
          <a:p>
            <a:pPr lvl="1"/>
            <a:r>
              <a:rPr kumimoji="1" lang="ja-JP" altLang="en-US" dirty="0" smtClean="0">
                <a:solidFill>
                  <a:schemeClr val="bg2">
                    <a:lumMod val="50000"/>
                  </a:schemeClr>
                </a:solidFill>
              </a:rPr>
              <a:t>一方向</a:t>
            </a:r>
            <a:r>
              <a:rPr kumimoji="1" lang="ja-JP" altLang="en-US" dirty="0" smtClean="0"/>
              <a:t>（開催者と多数の視聴者）</a:t>
            </a:r>
            <a:endParaRPr kumimoji="1" lang="en-US" altLang="ja-JP" dirty="0" smtClean="0"/>
          </a:p>
          <a:p>
            <a:pPr lvl="1"/>
            <a:r>
              <a:rPr lang="en-US" altLang="ja-JP" dirty="0" smtClean="0">
                <a:solidFill>
                  <a:schemeClr val="bg2">
                    <a:lumMod val="50000"/>
                  </a:schemeClr>
                </a:solidFill>
              </a:rPr>
              <a:t>15</a:t>
            </a:r>
            <a:r>
              <a:rPr lang="ja-JP" altLang="en-US" dirty="0" smtClean="0">
                <a:solidFill>
                  <a:schemeClr val="bg2">
                    <a:lumMod val="50000"/>
                  </a:schemeClr>
                </a:solidFill>
              </a:rPr>
              <a:t>秒遅れ。</a:t>
            </a:r>
            <a:r>
              <a:rPr lang="ja-JP" altLang="en-US" dirty="0" smtClean="0"/>
              <a:t>最大接続数</a:t>
            </a:r>
            <a:r>
              <a:rPr lang="en-US" altLang="ja-JP" dirty="0" smtClean="0"/>
              <a:t>100,000</a:t>
            </a:r>
          </a:p>
          <a:p>
            <a:r>
              <a:rPr lang="ja-JP" altLang="en-US" sz="2800" dirty="0" smtClean="0">
                <a:solidFill>
                  <a:srgbClr val="F010D5"/>
                </a:solidFill>
              </a:rPr>
              <a:t>録画</a:t>
            </a:r>
            <a:r>
              <a:rPr kumimoji="1" lang="ja-JP" altLang="en-US" dirty="0" smtClean="0"/>
              <a:t>（ビデオ会議、ライブ配信ともに）</a:t>
            </a:r>
            <a:endParaRPr kumimoji="1" lang="en-US" altLang="ja-JP" dirty="0" smtClean="0"/>
          </a:p>
          <a:p>
            <a:r>
              <a:rPr lang="ja-JP" altLang="en-US" dirty="0" smtClean="0"/>
              <a:t>録画したものは</a:t>
            </a:r>
            <a:r>
              <a:rPr lang="en-US" altLang="ja-JP" dirty="0" smtClean="0"/>
              <a:t>Google Drive</a:t>
            </a:r>
            <a:r>
              <a:rPr lang="ja-JP" altLang="en-US" dirty="0" smtClean="0"/>
              <a:t>に自動的に保存され、あとからの</a:t>
            </a:r>
            <a:r>
              <a:rPr lang="ja-JP" altLang="en-US" dirty="0" smtClean="0">
                <a:solidFill>
                  <a:schemeClr val="bg2">
                    <a:lumMod val="50000"/>
                  </a:schemeClr>
                </a:solidFill>
              </a:rPr>
              <a:t>配信</a:t>
            </a:r>
            <a:r>
              <a:rPr lang="ja-JP" altLang="en-US" dirty="0" smtClean="0"/>
              <a:t>も容易</a:t>
            </a:r>
            <a:endParaRPr lang="en-US" altLang="ja-JP" dirty="0" smtClean="0"/>
          </a:p>
          <a:p>
            <a:r>
              <a:rPr lang="ja-JP" altLang="en-US" dirty="0" smtClean="0"/>
              <a:t>注：</a:t>
            </a:r>
            <a:r>
              <a:rPr lang="ja-JP" altLang="en-US" sz="2800" dirty="0" smtClean="0">
                <a:solidFill>
                  <a:srgbClr val="F010D5"/>
                </a:solidFill>
              </a:rPr>
              <a:t>ピンク字</a:t>
            </a:r>
            <a:r>
              <a:rPr lang="ja-JP" altLang="en-US" dirty="0" smtClean="0"/>
              <a:t>は</a:t>
            </a:r>
            <a:r>
              <a:rPr lang="en-US" altLang="ja-JP" dirty="0" smtClean="0"/>
              <a:t>Google</a:t>
            </a:r>
            <a:r>
              <a:rPr lang="ja-JP" altLang="en-US" dirty="0" smtClean="0"/>
              <a:t>による一時的（コロナ対策サポート措置）</a:t>
            </a:r>
            <a:r>
              <a:rPr lang="ja-JP" altLang="en-US" sz="2800" dirty="0" smtClean="0">
                <a:solidFill>
                  <a:srgbClr val="F010D5"/>
                </a:solidFill>
              </a:rPr>
              <a:t>～</a:t>
            </a:r>
            <a:r>
              <a:rPr lang="en-US" altLang="ja-JP" sz="2800" dirty="0" smtClean="0">
                <a:solidFill>
                  <a:srgbClr val="F010D5"/>
                </a:solidFill>
              </a:rPr>
              <a:t>7/1</a:t>
            </a:r>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26</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Meet</a:t>
            </a:r>
            <a:r>
              <a:rPr lang="ja-JP" altLang="en-US" dirty="0" smtClean="0"/>
              <a:t>デモ</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会議の開催</a:t>
            </a:r>
            <a:r>
              <a:rPr lang="ja-JP" altLang="en-US" dirty="0" smtClean="0"/>
              <a:t>・案内送信</a:t>
            </a:r>
            <a:endParaRPr kumimoji="1" lang="en-US" altLang="ja-JP" dirty="0" smtClean="0"/>
          </a:p>
          <a:p>
            <a:r>
              <a:rPr lang="en-US" altLang="ja-JP" dirty="0" smtClean="0"/>
              <a:t>Chat </a:t>
            </a:r>
            <a:r>
              <a:rPr lang="ja-JP" altLang="en-US" dirty="0" smtClean="0"/>
              <a:t>（テキストでのやり取り）</a:t>
            </a:r>
            <a:endParaRPr kumimoji="1" lang="en-US" altLang="ja-JP" dirty="0" smtClean="0"/>
          </a:p>
          <a:p>
            <a:r>
              <a:rPr lang="ja-JP" altLang="en-US" dirty="0" smtClean="0"/>
              <a:t>画面共有（資料など表示）</a:t>
            </a:r>
            <a:endParaRPr lang="en-US" altLang="ja-JP" dirty="0" smtClean="0"/>
          </a:p>
          <a:p>
            <a:r>
              <a:rPr kumimoji="1" lang="ja-JP" altLang="en-US" dirty="0" smtClean="0"/>
              <a:t>参加者をミュートする</a:t>
            </a:r>
            <a:endParaRPr kumimoji="1" lang="en-US" altLang="ja-JP" dirty="0" smtClean="0"/>
          </a:p>
          <a:p>
            <a:r>
              <a:rPr lang="ja-JP" altLang="en-US" dirty="0" smtClean="0"/>
              <a:t>録画する</a:t>
            </a:r>
            <a:endParaRPr lang="en-US" altLang="ja-JP" dirty="0" smtClean="0"/>
          </a:p>
          <a:p>
            <a:endParaRPr kumimoji="1" lang="en-US" altLang="ja-JP" dirty="0" smtClean="0"/>
          </a:p>
          <a:p>
            <a:r>
              <a:rPr lang="en-US" altLang="ja-JP" dirty="0" smtClean="0"/>
              <a:t>Zoom, </a:t>
            </a:r>
            <a:r>
              <a:rPr lang="en-US" altLang="ja-JP" dirty="0" err="1" smtClean="0"/>
              <a:t>Webex</a:t>
            </a:r>
            <a:r>
              <a:rPr lang="ja-JP" altLang="en-US" dirty="0" smtClean="0"/>
              <a:t>もできることはほとんど同じです（細かい違いはポータルで、それよりも利用を想定した実体験で）</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27</a:t>
            </a:fld>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3 </a:t>
            </a:r>
            <a:r>
              <a:rPr lang="ja-JP" altLang="en-US" dirty="0" smtClean="0"/>
              <a:t>システムの利用可能状況</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要約：</a:t>
            </a:r>
            <a:r>
              <a:rPr lang="en-US" altLang="ja-JP" dirty="0" smtClean="0"/>
              <a:t> </a:t>
            </a:r>
            <a:r>
              <a:rPr kumimoji="1" lang="en-US" altLang="ja-JP" dirty="0" smtClean="0"/>
              <a:t>3</a:t>
            </a:r>
            <a:r>
              <a:rPr kumimoji="1" lang="ja-JP" altLang="en-US" dirty="0" smtClean="0"/>
              <a:t>システムとも全構成員が利用可能だが、</a:t>
            </a:r>
            <a:endParaRPr kumimoji="1" lang="en-US" altLang="ja-JP" dirty="0" smtClean="0"/>
          </a:p>
          <a:p>
            <a:pPr lvl="1"/>
            <a:r>
              <a:rPr lang="en-US" altLang="ja-JP" dirty="0" smtClean="0">
                <a:solidFill>
                  <a:srgbClr val="FF0000"/>
                </a:solidFill>
              </a:rPr>
              <a:t>Zoom</a:t>
            </a:r>
            <a:r>
              <a:rPr lang="ja-JP" altLang="en-US" dirty="0" smtClean="0">
                <a:solidFill>
                  <a:srgbClr val="FF0000"/>
                </a:solidFill>
              </a:rPr>
              <a:t>は</a:t>
            </a:r>
            <a:r>
              <a:rPr lang="en-US" altLang="ja-JP" dirty="0" smtClean="0">
                <a:solidFill>
                  <a:srgbClr val="FF0000"/>
                </a:solidFill>
              </a:rPr>
              <a:t>4/30</a:t>
            </a:r>
            <a:r>
              <a:rPr lang="ja-JP" altLang="en-US" dirty="0" smtClean="0"/>
              <a:t>まで</a:t>
            </a:r>
            <a:r>
              <a:rPr lang="en-US" altLang="ja-JP" dirty="0" smtClean="0"/>
              <a:t>, </a:t>
            </a:r>
            <a:r>
              <a:rPr lang="en-US" altLang="ja-JP" dirty="0" err="1" smtClean="0">
                <a:solidFill>
                  <a:srgbClr val="FF0000"/>
                </a:solidFill>
              </a:rPr>
              <a:t>Webex</a:t>
            </a:r>
            <a:r>
              <a:rPr lang="ja-JP" altLang="en-US" dirty="0" smtClean="0">
                <a:solidFill>
                  <a:srgbClr val="FF0000"/>
                </a:solidFill>
              </a:rPr>
              <a:t>は</a:t>
            </a:r>
            <a:r>
              <a:rPr lang="en-US" altLang="ja-JP" dirty="0" smtClean="0">
                <a:solidFill>
                  <a:srgbClr val="FF0000"/>
                </a:solidFill>
              </a:rPr>
              <a:t>90</a:t>
            </a:r>
            <a:r>
              <a:rPr lang="ja-JP" altLang="en-US" dirty="0" smtClean="0">
                <a:solidFill>
                  <a:srgbClr val="FF0000"/>
                </a:solidFill>
              </a:rPr>
              <a:t>日間</a:t>
            </a:r>
            <a:r>
              <a:rPr lang="ja-JP" altLang="en-US" dirty="0" smtClean="0"/>
              <a:t> の期間限定</a:t>
            </a:r>
            <a:endParaRPr lang="en-US" altLang="ja-JP" dirty="0" smtClean="0"/>
          </a:p>
          <a:p>
            <a:pPr lvl="1"/>
            <a:r>
              <a:rPr kumimoji="1" lang="en-US" altLang="ja-JP" dirty="0" smtClean="0"/>
              <a:t>Meet</a:t>
            </a:r>
            <a:r>
              <a:rPr kumimoji="1" lang="ja-JP" altLang="en-US" dirty="0" err="1" smtClean="0"/>
              <a:t>には</a:t>
            </a:r>
            <a:r>
              <a:rPr kumimoji="1" lang="ja-JP" altLang="en-US" dirty="0" smtClean="0"/>
              <a:t>期間限定はない（</a:t>
            </a:r>
            <a:r>
              <a:rPr kumimoji="1" lang="ja-JP" altLang="en-US" dirty="0" smtClean="0">
                <a:solidFill>
                  <a:srgbClr val="FF0000"/>
                </a:solidFill>
              </a:rPr>
              <a:t>一部機能は</a:t>
            </a:r>
            <a:r>
              <a:rPr kumimoji="1" lang="en-US" altLang="ja-JP" dirty="0" smtClean="0">
                <a:solidFill>
                  <a:srgbClr val="FF0000"/>
                </a:solidFill>
              </a:rPr>
              <a:t>7/1</a:t>
            </a:r>
            <a:r>
              <a:rPr kumimoji="1" lang="ja-JP" altLang="en-US" dirty="0" err="1" smtClean="0"/>
              <a:t>まで</a:t>
            </a:r>
            <a:r>
              <a:rPr kumimoji="1" lang="ja-JP" altLang="en-US" dirty="0" smtClean="0"/>
              <a:t>期間限定）</a:t>
            </a:r>
            <a:endParaRPr kumimoji="1" lang="en-US" altLang="ja-JP" dirty="0" smtClean="0"/>
          </a:p>
          <a:p>
            <a:r>
              <a:rPr lang="ja-JP" altLang="en-US" dirty="0" smtClean="0"/>
              <a:t>注：</a:t>
            </a:r>
            <a:endParaRPr lang="en-US" altLang="ja-JP" dirty="0" smtClean="0"/>
          </a:p>
          <a:p>
            <a:pPr lvl="1"/>
            <a:r>
              <a:rPr kumimoji="1" lang="ja-JP" altLang="en-US" dirty="0" smtClean="0"/>
              <a:t>期間限定後の状況は未定（本部と</a:t>
            </a:r>
            <a:r>
              <a:rPr lang="ja-JP" altLang="en-US" dirty="0" smtClean="0"/>
              <a:t>協議予定</a:t>
            </a:r>
            <a:r>
              <a:rPr kumimoji="1" lang="ja-JP" altLang="en-US" dirty="0" smtClean="0"/>
              <a:t>）</a:t>
            </a:r>
            <a:endParaRPr kumimoji="1" lang="en-US" altLang="ja-JP" dirty="0" smtClean="0"/>
          </a:p>
          <a:p>
            <a:pPr lvl="1"/>
            <a:r>
              <a:rPr lang="ja-JP" altLang="en-US" dirty="0" smtClean="0"/>
              <a:t>有料契約の場合も、会議の「開催者」のみ契約すればよい（参加はだれでも可能）ので、教員単位で購入も可能</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28</a:t>
            </a:fld>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システムの簡易比較表</a:t>
            </a:r>
            <a:endParaRPr kumimoji="1" lang="ja-JP" altLang="en-US" dirty="0"/>
          </a:p>
        </p:txBody>
      </p:sp>
      <p:sp>
        <p:nvSpPr>
          <p:cNvPr id="3" name="コンテンツ プレースホルダ 2"/>
          <p:cNvSpPr>
            <a:spLocks noGrp="1"/>
          </p:cNvSpPr>
          <p:nvPr>
            <p:ph idx="1"/>
          </p:nvPr>
        </p:nvSpPr>
        <p:spPr>
          <a:xfrm>
            <a:off x="457200" y="1500175"/>
            <a:ext cx="8229600" cy="1568786"/>
          </a:xfrm>
        </p:spPr>
        <p:txBody>
          <a:bodyPr>
            <a:normAutofit lnSpcReduction="10000"/>
          </a:bodyPr>
          <a:lstStyle/>
          <a:p>
            <a:r>
              <a:rPr kumimoji="1" lang="ja-JP" altLang="en-US" dirty="0" smtClean="0"/>
              <a:t>詳細はポータルに掲載予定</a:t>
            </a:r>
            <a:endParaRPr kumimoji="1" lang="en-US" altLang="ja-JP" dirty="0" smtClean="0"/>
          </a:p>
          <a:p>
            <a:r>
              <a:rPr lang="ja-JP" altLang="en-US" dirty="0" smtClean="0"/>
              <a:t>契約によっても異なる。以下は東京大学が現在全学で行っている契約について</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29</a:t>
            </a:fld>
            <a:endParaRPr kumimoji="1" lang="ja-JP" altLang="en-US"/>
          </a:p>
        </p:txBody>
      </p:sp>
      <p:graphicFrame>
        <p:nvGraphicFramePr>
          <p:cNvPr id="7" name="表 6"/>
          <p:cNvGraphicFramePr>
            <a:graphicFrameLocks noGrp="1"/>
          </p:cNvGraphicFramePr>
          <p:nvPr/>
        </p:nvGraphicFramePr>
        <p:xfrm>
          <a:off x="251520" y="3140968"/>
          <a:ext cx="8712968" cy="2539908"/>
        </p:xfrm>
        <a:graphic>
          <a:graphicData uri="http://schemas.openxmlformats.org/drawingml/2006/table">
            <a:tbl>
              <a:tblPr firstRow="1" bandRow="1">
                <a:tableStyleId>{5C22544A-7EE6-4342-B048-85BDC9FD1C3A}</a:tableStyleId>
              </a:tblPr>
              <a:tblGrid>
                <a:gridCol w="1080120"/>
                <a:gridCol w="2160240"/>
                <a:gridCol w="1296144"/>
                <a:gridCol w="1800200"/>
                <a:gridCol w="2376264"/>
              </a:tblGrid>
              <a:tr h="324036">
                <a:tc>
                  <a:txBody>
                    <a:bodyPr/>
                    <a:lstStyle/>
                    <a:p>
                      <a:endParaRPr kumimoji="1" lang="ja-JP" altLang="en-US" sz="2000" dirty="0"/>
                    </a:p>
                  </a:txBody>
                  <a:tcPr/>
                </a:tc>
                <a:tc>
                  <a:txBody>
                    <a:bodyPr/>
                    <a:lstStyle/>
                    <a:p>
                      <a:r>
                        <a:rPr kumimoji="1" lang="ja-JP" altLang="en-US" sz="2000" dirty="0" smtClean="0"/>
                        <a:t>最大接続数</a:t>
                      </a:r>
                      <a:endParaRPr kumimoji="1" lang="ja-JP" altLang="en-US" sz="2000" dirty="0"/>
                    </a:p>
                  </a:txBody>
                  <a:tcPr/>
                </a:tc>
                <a:tc>
                  <a:txBody>
                    <a:bodyPr/>
                    <a:lstStyle/>
                    <a:p>
                      <a:r>
                        <a:rPr kumimoji="1" lang="ja-JP" altLang="en-US" sz="2000" dirty="0" smtClean="0"/>
                        <a:t>期間限定</a:t>
                      </a:r>
                      <a:endParaRPr kumimoji="1" lang="ja-JP" altLang="en-US" sz="2000" dirty="0"/>
                    </a:p>
                  </a:txBody>
                  <a:tcPr/>
                </a:tc>
                <a:tc>
                  <a:txBody>
                    <a:bodyPr/>
                    <a:lstStyle/>
                    <a:p>
                      <a:r>
                        <a:rPr kumimoji="1" lang="ja-JP" altLang="en-US" sz="2000" dirty="0" smtClean="0"/>
                        <a:t>学内限定</a:t>
                      </a:r>
                      <a:endParaRPr kumimoji="1" lang="ja-JP" altLang="en-US" sz="2000" dirty="0"/>
                    </a:p>
                  </a:txBody>
                  <a:tcPr/>
                </a:tc>
                <a:tc>
                  <a:txBody>
                    <a:bodyPr/>
                    <a:lstStyle/>
                    <a:p>
                      <a:r>
                        <a:rPr kumimoji="1" lang="ja-JP" altLang="en-US" sz="2000" dirty="0" smtClean="0"/>
                        <a:t>中国からの接続</a:t>
                      </a:r>
                      <a:endParaRPr kumimoji="1" lang="ja-JP" altLang="en-US" sz="2000" dirty="0"/>
                    </a:p>
                  </a:txBody>
                  <a:tcPr/>
                </a:tc>
              </a:tr>
              <a:tr h="900100">
                <a:tc>
                  <a:txBody>
                    <a:bodyPr/>
                    <a:lstStyle/>
                    <a:p>
                      <a:r>
                        <a:rPr kumimoji="1" lang="en-US" altLang="ja-JP" sz="2000" dirty="0" smtClean="0"/>
                        <a:t>Meet</a:t>
                      </a:r>
                      <a:endParaRPr kumimoji="1" lang="ja-JP" altLang="en-US" sz="2000" dirty="0"/>
                    </a:p>
                  </a:txBody>
                  <a:tcPr/>
                </a:tc>
                <a:tc>
                  <a:txBody>
                    <a:bodyPr/>
                    <a:lstStyle/>
                    <a:p>
                      <a:r>
                        <a:rPr kumimoji="1" lang="en-US" altLang="ja-JP" sz="2000" dirty="0" smtClean="0"/>
                        <a:t>100</a:t>
                      </a:r>
                    </a:p>
                    <a:p>
                      <a:pPr algn="l"/>
                      <a:r>
                        <a:rPr kumimoji="1" lang="en-US" altLang="ja-JP" sz="2000" dirty="0" smtClean="0">
                          <a:solidFill>
                            <a:srgbClr val="F010D5"/>
                          </a:solidFill>
                        </a:rPr>
                        <a:t>(7/1</a:t>
                      </a:r>
                      <a:r>
                        <a:rPr kumimoji="1" lang="ja-JP" altLang="en-US" sz="2000" dirty="0" smtClean="0">
                          <a:solidFill>
                            <a:srgbClr val="F010D5"/>
                          </a:solidFill>
                        </a:rPr>
                        <a:t>までは</a:t>
                      </a:r>
                      <a:r>
                        <a:rPr kumimoji="1" lang="en-US" altLang="ja-JP" sz="2000" dirty="0" smtClean="0">
                          <a:solidFill>
                            <a:srgbClr val="F010D5"/>
                          </a:solidFill>
                        </a:rPr>
                        <a:t>250)</a:t>
                      </a:r>
                      <a:endParaRPr kumimoji="1" lang="ja-JP" altLang="en-US" sz="2000" dirty="0">
                        <a:solidFill>
                          <a:srgbClr val="F010D5"/>
                        </a:solidFill>
                      </a:endParaRPr>
                    </a:p>
                  </a:txBody>
                  <a:tcPr/>
                </a:tc>
                <a:tc>
                  <a:txBody>
                    <a:bodyPr/>
                    <a:lstStyle/>
                    <a:p>
                      <a:r>
                        <a:rPr kumimoji="1" lang="ja-JP" altLang="en-US" sz="2000" dirty="0" smtClean="0">
                          <a:solidFill>
                            <a:schemeClr val="bg2">
                              <a:lumMod val="50000"/>
                            </a:schemeClr>
                          </a:solidFill>
                        </a:rPr>
                        <a:t>なし</a:t>
                      </a:r>
                      <a:r>
                        <a:rPr kumimoji="1" lang="ja-JP" altLang="en-US" sz="2000" dirty="0" smtClean="0">
                          <a:solidFill>
                            <a:srgbClr val="F010D5"/>
                          </a:solidFill>
                        </a:rPr>
                        <a:t>（</a:t>
                      </a:r>
                      <a:r>
                        <a:rPr kumimoji="1" lang="en-US" altLang="ja-JP" sz="2000" dirty="0" smtClean="0">
                          <a:solidFill>
                            <a:srgbClr val="F010D5"/>
                          </a:solidFill>
                        </a:rPr>
                        <a:t>※</a:t>
                      </a:r>
                      <a:r>
                        <a:rPr kumimoji="1" lang="ja-JP" altLang="en-US" sz="2000" dirty="0" smtClean="0">
                          <a:solidFill>
                            <a:srgbClr val="F010D5"/>
                          </a:solidFill>
                        </a:rPr>
                        <a:t>）</a:t>
                      </a:r>
                      <a:endParaRPr kumimoji="1" lang="ja-JP" altLang="en-US" sz="2000" dirty="0">
                        <a:solidFill>
                          <a:srgbClr val="F010D5"/>
                        </a:solidFill>
                      </a:endParaRPr>
                    </a:p>
                  </a:txBody>
                  <a:tcPr/>
                </a:tc>
                <a:tc>
                  <a:txBody>
                    <a:bodyPr/>
                    <a:lstStyle/>
                    <a:p>
                      <a:r>
                        <a:rPr kumimoji="1" lang="ja-JP" altLang="en-US" sz="2000" dirty="0" smtClean="0">
                          <a:solidFill>
                            <a:schemeClr val="bg2">
                              <a:lumMod val="50000"/>
                            </a:schemeClr>
                          </a:solidFill>
                        </a:rPr>
                        <a:t>可能（学外者の人は「承認」）</a:t>
                      </a:r>
                      <a:endParaRPr kumimoji="1" lang="ja-JP" altLang="en-US" sz="2000" dirty="0">
                        <a:solidFill>
                          <a:schemeClr val="bg2">
                            <a:lumMod val="50000"/>
                          </a:schemeClr>
                        </a:solidFill>
                      </a:endParaRPr>
                    </a:p>
                  </a:txBody>
                  <a:tcPr/>
                </a:tc>
                <a:tc>
                  <a:txBody>
                    <a:bodyPr/>
                    <a:lstStyle/>
                    <a:p>
                      <a:r>
                        <a:rPr kumimoji="1" lang="ja-JP" altLang="en-US" sz="2000" dirty="0" smtClean="0">
                          <a:solidFill>
                            <a:srgbClr val="FF0000"/>
                          </a:solidFill>
                        </a:rPr>
                        <a:t>おそらく不可</a:t>
                      </a:r>
                      <a:endParaRPr kumimoji="1" lang="ja-JP" altLang="en-US" sz="2000" dirty="0">
                        <a:solidFill>
                          <a:srgbClr val="FF0000"/>
                        </a:solidFill>
                      </a:endParaRPr>
                    </a:p>
                  </a:txBody>
                  <a:tcPr/>
                </a:tc>
              </a:tr>
              <a:tr h="586916">
                <a:tc>
                  <a:txBody>
                    <a:bodyPr/>
                    <a:lstStyle/>
                    <a:p>
                      <a:r>
                        <a:rPr kumimoji="1" lang="en-US" altLang="ja-JP" sz="2000" dirty="0" smtClean="0"/>
                        <a:t>Zoom</a:t>
                      </a:r>
                      <a:endParaRPr kumimoji="1" lang="ja-JP" altLang="en-US" sz="2000" dirty="0"/>
                    </a:p>
                  </a:txBody>
                  <a:tcPr/>
                </a:tc>
                <a:tc>
                  <a:txBody>
                    <a:bodyPr/>
                    <a:lstStyle/>
                    <a:p>
                      <a:r>
                        <a:rPr kumimoji="1" lang="en-US" altLang="ja-JP" sz="2000" dirty="0" smtClean="0"/>
                        <a:t>500</a:t>
                      </a:r>
                      <a:endParaRPr kumimoji="1" lang="ja-JP" altLang="en-US" sz="2000" dirty="0"/>
                    </a:p>
                  </a:txBody>
                  <a:tcPr/>
                </a:tc>
                <a:tc>
                  <a:txBody>
                    <a:bodyPr/>
                    <a:lstStyle/>
                    <a:p>
                      <a:r>
                        <a:rPr kumimoji="1" lang="ja-JP" altLang="en-US" sz="2000" dirty="0" smtClean="0"/>
                        <a:t>～ </a:t>
                      </a:r>
                      <a:r>
                        <a:rPr kumimoji="1" lang="en-US" altLang="ja-JP" sz="2000" dirty="0" smtClean="0"/>
                        <a:t>4/30</a:t>
                      </a:r>
                      <a:endParaRPr kumimoji="1" lang="ja-JP" altLang="en-US" sz="2000" dirty="0"/>
                    </a:p>
                  </a:txBody>
                  <a:tcPr/>
                </a:tc>
                <a:tc>
                  <a:txBody>
                    <a:bodyPr/>
                    <a:lstStyle/>
                    <a:p>
                      <a:r>
                        <a:rPr kumimoji="1" lang="ja-JP" altLang="en-US" sz="2000" dirty="0" smtClean="0">
                          <a:solidFill>
                            <a:srgbClr val="FF0000"/>
                          </a:solidFill>
                        </a:rPr>
                        <a:t>不可</a:t>
                      </a:r>
                      <a:endParaRPr kumimoji="1" lang="en-US" altLang="ja-JP" sz="2000" dirty="0" smtClean="0">
                        <a:solidFill>
                          <a:srgbClr val="FF0000"/>
                        </a:solidFill>
                      </a:endParaRPr>
                    </a:p>
                  </a:txBody>
                  <a:tcPr/>
                </a:tc>
                <a:tc>
                  <a:txBody>
                    <a:bodyPr/>
                    <a:lstStyle/>
                    <a:p>
                      <a:r>
                        <a:rPr kumimoji="1" lang="ja-JP" altLang="en-US" sz="2000" dirty="0" smtClean="0"/>
                        <a:t>おそらく可</a:t>
                      </a:r>
                      <a:endParaRPr kumimoji="1" lang="en-US" altLang="ja-JP" sz="2000" dirty="0" smtClean="0"/>
                    </a:p>
                  </a:txBody>
                  <a:tcPr/>
                </a:tc>
              </a:tr>
              <a:tr h="550912">
                <a:tc>
                  <a:txBody>
                    <a:bodyPr/>
                    <a:lstStyle/>
                    <a:p>
                      <a:r>
                        <a:rPr kumimoji="1" lang="en-US" altLang="ja-JP" sz="2000" dirty="0" err="1" smtClean="0"/>
                        <a:t>Webex</a:t>
                      </a:r>
                      <a:endParaRPr kumimoji="1" lang="ja-JP" altLang="en-US" sz="2000" dirty="0"/>
                    </a:p>
                  </a:txBody>
                  <a:tcPr/>
                </a:tc>
                <a:tc>
                  <a:txBody>
                    <a:bodyPr/>
                    <a:lstStyle/>
                    <a:p>
                      <a:r>
                        <a:rPr kumimoji="1" lang="en-US" altLang="ja-JP" sz="2000" dirty="0" smtClean="0"/>
                        <a:t>1000</a:t>
                      </a:r>
                      <a:endParaRPr kumimoji="1" lang="ja-JP" altLang="en-US" sz="2000" dirty="0"/>
                    </a:p>
                  </a:txBody>
                  <a:tcPr/>
                </a:tc>
                <a:tc>
                  <a:txBody>
                    <a:bodyPr/>
                    <a:lstStyle/>
                    <a:p>
                      <a:r>
                        <a:rPr kumimoji="1" lang="ja-JP" altLang="en-US" sz="2000" dirty="0" smtClean="0"/>
                        <a:t>～ </a:t>
                      </a:r>
                      <a:r>
                        <a:rPr kumimoji="1" lang="en-US" altLang="ja-JP" sz="2000" dirty="0" smtClean="0"/>
                        <a:t>6/8</a:t>
                      </a:r>
                      <a:endParaRPr kumimoji="1" lang="ja-JP" altLang="en-US" sz="2000" dirty="0"/>
                    </a:p>
                  </a:txBody>
                  <a:tcPr/>
                </a:tc>
                <a:tc>
                  <a:txBody>
                    <a:bodyPr/>
                    <a:lstStyle/>
                    <a:p>
                      <a:r>
                        <a:rPr kumimoji="1" lang="ja-JP" altLang="en-US" sz="2000" dirty="0" smtClean="0">
                          <a:solidFill>
                            <a:srgbClr val="FF0000"/>
                          </a:solidFill>
                        </a:rPr>
                        <a:t>不可</a:t>
                      </a:r>
                      <a:endParaRPr kumimoji="1" lang="ja-JP" altLang="en-US" sz="2000" dirty="0">
                        <a:solidFill>
                          <a:srgbClr val="FF0000"/>
                        </a:solidFill>
                      </a:endParaRPr>
                    </a:p>
                  </a:txBody>
                  <a:tcPr/>
                </a:tc>
                <a:tc>
                  <a:txBody>
                    <a:bodyPr/>
                    <a:lstStyle/>
                    <a:p>
                      <a:r>
                        <a:rPr kumimoji="1" lang="ja-JP" altLang="en-US" sz="2000" dirty="0" smtClean="0"/>
                        <a:t>おそらく可</a:t>
                      </a:r>
                      <a:endParaRPr kumimoji="1" lang="ja-JP" altLang="en-US" sz="2000" dirty="0"/>
                    </a:p>
                  </a:txBody>
                  <a:tcPr/>
                </a:tc>
              </a:tr>
            </a:tbl>
          </a:graphicData>
        </a:graphic>
      </p:graphicFrame>
      <p:sp>
        <p:nvSpPr>
          <p:cNvPr id="8" name="コンテンツ プレースホルダ 2"/>
          <p:cNvSpPr txBox="1">
            <a:spLocks/>
          </p:cNvSpPr>
          <p:nvPr/>
        </p:nvSpPr>
        <p:spPr>
          <a:xfrm>
            <a:off x="395536" y="5733256"/>
            <a:ext cx="8229600" cy="576064"/>
          </a:xfrm>
          <a:prstGeom prst="rect">
            <a:avLst/>
          </a:prstGeom>
        </p:spPr>
        <p:txBody>
          <a:bodyPr vert="horz"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r>
              <a:rPr kumimoji="1" lang="ja-JP" altLang="en-US" sz="3200" b="0" i="0" u="none" strike="noStrike" kern="0" cap="none" spc="0" normalizeH="0" baseline="0" noProof="0" dirty="0" smtClean="0">
                <a:ln>
                  <a:noFill/>
                </a:ln>
                <a:solidFill>
                  <a:srgbClr val="F010D5"/>
                </a:solidFill>
                <a:effectLst/>
                <a:uLnTx/>
                <a:uFillTx/>
                <a:latin typeface="+mn-lt"/>
                <a:ea typeface="+mn-ea"/>
                <a:cs typeface="+mn-cs"/>
              </a:rPr>
              <a:t>（</a:t>
            </a:r>
            <a:r>
              <a:rPr kumimoji="1" lang="en-US" altLang="ja-JP" sz="3200" b="0" i="0" u="none" strike="noStrike" kern="0" cap="none" spc="0" normalizeH="0" baseline="0" noProof="0" dirty="0" smtClean="0">
                <a:ln>
                  <a:noFill/>
                </a:ln>
                <a:solidFill>
                  <a:srgbClr val="F010D5"/>
                </a:solidFill>
                <a:effectLst/>
                <a:uLnTx/>
                <a:uFillTx/>
                <a:latin typeface="+mn-lt"/>
                <a:ea typeface="+mn-ea"/>
                <a:cs typeface="+mn-cs"/>
              </a:rPr>
              <a:t>※</a:t>
            </a:r>
            <a:r>
              <a:rPr kumimoji="1" lang="ja-JP" altLang="en-US" sz="3200" b="0" i="0" u="none" strike="noStrike" kern="0" cap="none" spc="0" normalizeH="0" baseline="0" noProof="0" dirty="0" smtClean="0">
                <a:ln>
                  <a:noFill/>
                </a:ln>
                <a:solidFill>
                  <a:srgbClr val="F010D5"/>
                </a:solidFill>
                <a:effectLst/>
                <a:uLnTx/>
                <a:uFillTx/>
                <a:latin typeface="+mn-lt"/>
                <a:ea typeface="+mn-ea"/>
                <a:cs typeface="+mn-cs"/>
              </a:rPr>
              <a:t>）</a:t>
            </a:r>
            <a:r>
              <a:rPr kumimoji="1" lang="ja-JP" altLang="en-US" sz="3200" b="0" i="0" u="none" strike="noStrike" kern="0" cap="none" spc="0" normalizeH="0" baseline="0" noProof="0" dirty="0" smtClean="0">
                <a:ln>
                  <a:noFill/>
                </a:ln>
                <a:solidFill>
                  <a:schemeClr val="tx2"/>
                </a:solidFill>
                <a:effectLst/>
                <a:uLnTx/>
                <a:uFillTx/>
                <a:latin typeface="+mn-lt"/>
                <a:ea typeface="+mn-ea"/>
                <a:cs typeface="+mn-cs"/>
              </a:rPr>
              <a:t>ライブ配信、録画は</a:t>
            </a:r>
            <a:r>
              <a:rPr kumimoji="1" lang="en-US" altLang="ja-JP" sz="3200" b="0" i="0" u="none" strike="noStrike" kern="0" cap="none" spc="0" normalizeH="0" baseline="0" noProof="0" dirty="0" smtClean="0">
                <a:ln>
                  <a:noFill/>
                </a:ln>
                <a:solidFill>
                  <a:schemeClr val="tx2"/>
                </a:solidFill>
                <a:effectLst/>
                <a:uLnTx/>
                <a:uFillTx/>
                <a:latin typeface="+mn-lt"/>
                <a:ea typeface="+mn-ea"/>
                <a:cs typeface="+mn-cs"/>
              </a:rPr>
              <a:t>7/1</a:t>
            </a:r>
            <a:r>
              <a:rPr kumimoji="1" lang="ja-JP" altLang="en-US" sz="3200" b="0" i="0" u="none" strike="noStrike" kern="0" cap="none" spc="0" normalizeH="0" baseline="0" noProof="0" dirty="0" smtClean="0">
                <a:ln>
                  <a:noFill/>
                </a:ln>
                <a:solidFill>
                  <a:schemeClr val="tx2"/>
                </a:solidFill>
                <a:effectLst/>
                <a:uLnTx/>
                <a:uFillTx/>
                <a:latin typeface="+mn-lt"/>
                <a:ea typeface="+mn-ea"/>
                <a:cs typeface="+mn-cs"/>
              </a:rPr>
              <a:t>まで</a:t>
            </a:r>
            <a:endParaRPr kumimoji="1" lang="ja-JP" altLang="en-US" sz="3200" b="0" i="0" u="none" strike="noStrike" kern="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第二部予告</a:t>
            </a:r>
            <a:endParaRPr kumimoji="1" lang="ja-JP" altLang="en-US" dirty="0"/>
          </a:p>
        </p:txBody>
      </p:sp>
      <p:sp>
        <p:nvSpPr>
          <p:cNvPr id="3" name="コンテンツ プレースホルダ 2"/>
          <p:cNvSpPr>
            <a:spLocks noGrp="1"/>
          </p:cNvSpPr>
          <p:nvPr>
            <p:ph idx="1"/>
          </p:nvPr>
        </p:nvSpPr>
        <p:spPr>
          <a:xfrm>
            <a:off x="457200" y="1500174"/>
            <a:ext cx="8507288" cy="4525963"/>
          </a:xfrm>
        </p:spPr>
        <p:txBody>
          <a:bodyPr>
            <a:normAutofit fontScale="85000" lnSpcReduction="10000"/>
          </a:bodyPr>
          <a:lstStyle/>
          <a:p>
            <a:r>
              <a:rPr kumimoji="1" lang="ja-JP" altLang="en-US" dirty="0" smtClean="0"/>
              <a:t>申込時の事前質問が</a:t>
            </a:r>
            <a:r>
              <a:rPr kumimoji="1" lang="en-US" altLang="ja-JP" dirty="0" smtClean="0"/>
              <a:t>198</a:t>
            </a:r>
            <a:r>
              <a:rPr kumimoji="1" lang="ja-JP" altLang="en-US" dirty="0" smtClean="0"/>
              <a:t>個（多かったカテゴリ）</a:t>
            </a:r>
            <a:endParaRPr kumimoji="1" lang="en-US" altLang="ja-JP" dirty="0" smtClean="0"/>
          </a:p>
          <a:p>
            <a:endParaRPr kumimoji="1" lang="en-US" altLang="ja-JP" dirty="0" smtClean="0"/>
          </a:p>
          <a:p>
            <a:endParaRPr lang="en-US" altLang="ja-JP" dirty="0" smtClean="0"/>
          </a:p>
          <a:p>
            <a:endParaRPr lang="en-US" altLang="ja-JP" dirty="0" smtClean="0"/>
          </a:p>
          <a:p>
            <a:endParaRPr lang="en-US" altLang="ja-JP" dirty="0" smtClean="0"/>
          </a:p>
          <a:p>
            <a:endParaRPr kumimoji="1" lang="en-US" altLang="ja-JP" dirty="0" smtClean="0"/>
          </a:p>
          <a:p>
            <a:r>
              <a:rPr kumimoji="1" lang="ja-JP" altLang="en-US" dirty="0" smtClean="0"/>
              <a:t>多いカテゴリ</a:t>
            </a:r>
            <a:r>
              <a:rPr lang="ja-JP" altLang="en-US" dirty="0" smtClean="0"/>
              <a:t>のひな型を</a:t>
            </a:r>
            <a:r>
              <a:rPr lang="en-US" altLang="ja-JP" dirty="0" err="1" smtClean="0"/>
              <a:t>sli.do</a:t>
            </a:r>
            <a:r>
              <a:rPr lang="ja-JP" altLang="en-US" dirty="0" smtClean="0"/>
              <a:t>に記載済</a:t>
            </a:r>
            <a:endParaRPr lang="en-US" altLang="ja-JP" dirty="0" smtClean="0"/>
          </a:p>
          <a:p>
            <a:pPr lvl="1"/>
            <a:r>
              <a:rPr kumimoji="1" lang="en-US" altLang="ja-JP" dirty="0" err="1" smtClean="0"/>
              <a:t>sli.do</a:t>
            </a:r>
            <a:r>
              <a:rPr kumimoji="1" lang="en-US" altLang="ja-JP" dirty="0" smtClean="0"/>
              <a:t> </a:t>
            </a:r>
            <a:r>
              <a:rPr kumimoji="1" lang="ja-JP" altLang="en-US" dirty="0" smtClean="0"/>
              <a:t>に行き、イベントコード </a:t>
            </a:r>
            <a:r>
              <a:rPr kumimoji="1" lang="en-US" altLang="ja-JP" dirty="0" smtClean="0"/>
              <a:t>online-</a:t>
            </a:r>
            <a:r>
              <a:rPr kumimoji="1" lang="en-US" altLang="ja-JP" dirty="0" err="1" smtClean="0"/>
              <a:t>lec</a:t>
            </a:r>
            <a:r>
              <a:rPr kumimoji="1" lang="en-US" altLang="ja-JP" dirty="0" smtClean="0"/>
              <a:t> </a:t>
            </a:r>
            <a:endParaRPr lang="en-US" altLang="ja-JP" dirty="0" smtClean="0"/>
          </a:p>
          <a:p>
            <a:pPr lvl="1"/>
            <a:r>
              <a:rPr kumimoji="1" lang="ja-JP" altLang="en-US" dirty="0" smtClean="0"/>
              <a:t>自分の</a:t>
            </a:r>
            <a:r>
              <a:rPr kumimoji="1" lang="ja-JP" altLang="en-US" dirty="0" err="1" smtClean="0"/>
              <a:t>と</a:t>
            </a:r>
            <a:r>
              <a:rPr kumimoji="1" lang="ja-JP" altLang="en-US" dirty="0" smtClean="0"/>
              <a:t>似た質問に「いいね」を出すか新たに質問を書いてください</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a:t>
            </a:fld>
            <a:endParaRPr kumimoji="1" lang="ja-JP" altLang="en-US"/>
          </a:p>
        </p:txBody>
      </p:sp>
      <p:graphicFrame>
        <p:nvGraphicFramePr>
          <p:cNvPr id="7" name="表 6"/>
          <p:cNvGraphicFramePr>
            <a:graphicFrameLocks noGrp="1"/>
          </p:cNvGraphicFramePr>
          <p:nvPr/>
        </p:nvGraphicFramePr>
        <p:xfrm>
          <a:off x="827584" y="2011928"/>
          <a:ext cx="5400600" cy="1849120"/>
        </p:xfrm>
        <a:graphic>
          <a:graphicData uri="http://schemas.openxmlformats.org/drawingml/2006/table">
            <a:tbl>
              <a:tblPr firstRow="1" bandRow="1">
                <a:tableStyleId>{5C22544A-7EE6-4342-B048-85BDC9FD1C3A}</a:tableStyleId>
              </a:tblPr>
              <a:tblGrid>
                <a:gridCol w="1152128"/>
                <a:gridCol w="576064"/>
                <a:gridCol w="2016224"/>
                <a:gridCol w="504056"/>
                <a:gridCol w="1152128"/>
              </a:tblGrid>
              <a:tr h="0">
                <a:tc>
                  <a:txBody>
                    <a:bodyPr/>
                    <a:lstStyle/>
                    <a:p>
                      <a:r>
                        <a:rPr kumimoji="1" lang="ja-JP" altLang="en-US" dirty="0" smtClean="0"/>
                        <a:t>カテゴリ</a:t>
                      </a:r>
                      <a:endParaRPr kumimoji="1" lang="ja-JP" altLang="en-US" dirty="0"/>
                    </a:p>
                  </a:txBody>
                  <a:tcPr/>
                </a:tc>
                <a:tc>
                  <a:txBody>
                    <a:bodyPr/>
                    <a:lstStyle/>
                    <a:p>
                      <a:r>
                        <a:rPr kumimoji="1" lang="ja-JP" altLang="en-US" dirty="0" smtClean="0"/>
                        <a:t>数</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カテゴリ</a:t>
                      </a:r>
                    </a:p>
                  </a:txBody>
                  <a:tcPr/>
                </a:tc>
                <a:tc>
                  <a:txBody>
                    <a:bodyPr/>
                    <a:lstStyle/>
                    <a:p>
                      <a:r>
                        <a:rPr kumimoji="1" lang="ja-JP" altLang="en-US" dirty="0" smtClean="0"/>
                        <a:t>数</a:t>
                      </a:r>
                      <a:endParaRPr kumimoji="1" lang="ja-JP" altLang="en-US" dirty="0"/>
                    </a:p>
                  </a:txBody>
                  <a:tcPr/>
                </a:tc>
                <a:tc>
                  <a:txBody>
                    <a:bodyPr/>
                    <a:lstStyle/>
                    <a:p>
                      <a:r>
                        <a:rPr kumimoji="1" lang="ja-JP" altLang="en-US" dirty="0" smtClean="0"/>
                        <a:t>カテゴリ</a:t>
                      </a:r>
                      <a:endParaRPr kumimoji="1" lang="ja-JP" altLang="en-US" dirty="0"/>
                    </a:p>
                  </a:txBody>
                  <a:tcPr/>
                </a:tc>
              </a:tr>
              <a:tr h="370840">
                <a:tc>
                  <a:txBody>
                    <a:bodyPr/>
                    <a:lstStyle/>
                    <a:p>
                      <a:r>
                        <a:rPr kumimoji="1" lang="ja-JP" altLang="en-US" dirty="0" smtClean="0"/>
                        <a:t>出席</a:t>
                      </a:r>
                      <a:endParaRPr kumimoji="1" lang="ja-JP" altLang="en-US" dirty="0"/>
                    </a:p>
                  </a:txBody>
                  <a:tcPr/>
                </a:tc>
                <a:tc>
                  <a:txBody>
                    <a:bodyPr/>
                    <a:lstStyle/>
                    <a:p>
                      <a:r>
                        <a:rPr kumimoji="1" lang="en-US" altLang="ja-JP" dirty="0" smtClean="0"/>
                        <a:t>24</a:t>
                      </a:r>
                      <a:endParaRPr kumimoji="1" lang="ja-JP" altLang="en-US" dirty="0"/>
                    </a:p>
                  </a:txBody>
                  <a:tcPr/>
                </a:tc>
                <a:tc>
                  <a:txBody>
                    <a:bodyPr/>
                    <a:lstStyle/>
                    <a:p>
                      <a:r>
                        <a:rPr kumimoji="1" lang="ja-JP" altLang="en-US" dirty="0" smtClean="0"/>
                        <a:t>ネットワーク環境</a:t>
                      </a:r>
                      <a:endParaRPr kumimoji="1" lang="ja-JP" altLang="en-US" dirty="0"/>
                    </a:p>
                  </a:txBody>
                  <a:tcPr/>
                </a:tc>
                <a:tc>
                  <a:txBody>
                    <a:bodyPr/>
                    <a:lstStyle/>
                    <a:p>
                      <a:r>
                        <a:rPr kumimoji="1" lang="en-US" altLang="ja-JP" dirty="0" smtClean="0"/>
                        <a:t>11</a:t>
                      </a:r>
                      <a:endParaRPr kumimoji="1" lang="ja-JP" altLang="en-US" dirty="0"/>
                    </a:p>
                  </a:txBody>
                  <a:tcPr/>
                </a:tc>
                <a:tc>
                  <a:txBody>
                    <a:bodyPr/>
                    <a:lstStyle/>
                    <a:p>
                      <a:r>
                        <a:rPr kumimoji="1" lang="en-US" altLang="ja-JP" dirty="0" smtClean="0"/>
                        <a:t>…</a:t>
                      </a:r>
                      <a:endParaRPr kumimoji="1" lang="ja-JP" altLang="en-US" dirty="0"/>
                    </a:p>
                  </a:txBody>
                  <a:tcPr/>
                </a:tc>
              </a:tr>
              <a:tr h="370840">
                <a:tc>
                  <a:txBody>
                    <a:bodyPr/>
                    <a:lstStyle/>
                    <a:p>
                      <a:r>
                        <a:rPr kumimoji="1" lang="ja-JP" altLang="en-US" dirty="0" smtClean="0"/>
                        <a:t>双方向</a:t>
                      </a:r>
                      <a:endParaRPr kumimoji="1" lang="ja-JP" altLang="en-US" dirty="0"/>
                    </a:p>
                  </a:txBody>
                  <a:tcPr/>
                </a:tc>
                <a:tc>
                  <a:txBody>
                    <a:bodyPr/>
                    <a:lstStyle/>
                    <a:p>
                      <a:r>
                        <a:rPr kumimoji="1" lang="en-US" altLang="ja-JP" dirty="0" smtClean="0"/>
                        <a:t>21</a:t>
                      </a:r>
                      <a:endParaRPr kumimoji="1" lang="ja-JP" altLang="en-US" dirty="0"/>
                    </a:p>
                  </a:txBody>
                  <a:tcPr/>
                </a:tc>
                <a:tc>
                  <a:txBody>
                    <a:bodyPr/>
                    <a:lstStyle/>
                    <a:p>
                      <a:r>
                        <a:rPr kumimoji="1" lang="ja-JP" altLang="en-US" dirty="0" smtClean="0"/>
                        <a:t>実験・演習</a:t>
                      </a:r>
                      <a:endParaRPr kumimoji="1" lang="ja-JP" altLang="en-US" dirty="0"/>
                    </a:p>
                  </a:txBody>
                  <a:tcPr/>
                </a:tc>
                <a:tc>
                  <a:txBody>
                    <a:bodyPr/>
                    <a:lstStyle/>
                    <a:p>
                      <a:r>
                        <a:rPr kumimoji="1" lang="en-US" altLang="ja-JP" dirty="0" smtClean="0"/>
                        <a:t>9</a:t>
                      </a:r>
                      <a:endParaRPr kumimoji="1" lang="ja-JP" altLang="en-US" dirty="0"/>
                    </a:p>
                  </a:txBody>
                  <a:tcPr/>
                </a:tc>
                <a:tc>
                  <a:txBody>
                    <a:bodyPr/>
                    <a:lstStyle/>
                    <a:p>
                      <a:r>
                        <a:rPr kumimoji="1" lang="en-US" altLang="ja-JP" dirty="0" smtClean="0"/>
                        <a:t>…</a:t>
                      </a:r>
                      <a:endParaRPr kumimoji="1" lang="ja-JP" altLang="en-US" dirty="0"/>
                    </a:p>
                  </a:txBody>
                  <a:tcPr/>
                </a:tc>
              </a:tr>
              <a:tr h="370840">
                <a:tc>
                  <a:txBody>
                    <a:bodyPr/>
                    <a:lstStyle/>
                    <a:p>
                      <a:r>
                        <a:rPr kumimoji="1" lang="ja-JP" altLang="en-US" dirty="0" smtClean="0"/>
                        <a:t>ツール</a:t>
                      </a:r>
                      <a:endParaRPr kumimoji="1" lang="ja-JP" altLang="en-US" dirty="0"/>
                    </a:p>
                  </a:txBody>
                  <a:tcPr/>
                </a:tc>
                <a:tc>
                  <a:txBody>
                    <a:bodyPr/>
                    <a:lstStyle/>
                    <a:p>
                      <a:r>
                        <a:rPr kumimoji="1" lang="en-US" altLang="ja-JP" dirty="0" smtClean="0"/>
                        <a:t>15</a:t>
                      </a:r>
                      <a:endParaRPr kumimoji="1" lang="ja-JP" altLang="en-US" dirty="0"/>
                    </a:p>
                  </a:txBody>
                  <a:tcPr/>
                </a:tc>
                <a:tc>
                  <a:txBody>
                    <a:bodyPr/>
                    <a:lstStyle/>
                    <a:p>
                      <a:r>
                        <a:rPr kumimoji="1" lang="ja-JP" altLang="en-US" dirty="0" smtClean="0"/>
                        <a:t>著作権</a:t>
                      </a:r>
                      <a:endParaRPr kumimoji="1" lang="ja-JP" altLang="en-US" dirty="0"/>
                    </a:p>
                  </a:txBody>
                  <a:tcPr/>
                </a:tc>
                <a:tc>
                  <a:txBody>
                    <a:bodyPr/>
                    <a:lstStyle/>
                    <a:p>
                      <a:r>
                        <a:rPr kumimoji="1" lang="en-US" altLang="ja-JP" dirty="0" smtClean="0"/>
                        <a:t>7</a:t>
                      </a:r>
                      <a:endParaRPr kumimoji="1" lang="ja-JP" altLang="en-US" dirty="0"/>
                    </a:p>
                  </a:txBody>
                  <a:tcPr/>
                </a:tc>
                <a:tc>
                  <a:txBody>
                    <a:bodyPr/>
                    <a:lstStyle/>
                    <a:p>
                      <a:r>
                        <a:rPr kumimoji="1" lang="en-US" altLang="ja-JP" dirty="0" smtClean="0"/>
                        <a:t>…</a:t>
                      </a:r>
                      <a:endParaRPr kumimoji="1" lang="ja-JP" altLang="en-US" dirty="0"/>
                    </a:p>
                  </a:txBody>
                  <a:tcPr/>
                </a:tc>
              </a:tr>
              <a:tr h="370840">
                <a:tc>
                  <a:txBody>
                    <a:bodyPr/>
                    <a:lstStyle/>
                    <a:p>
                      <a:r>
                        <a:rPr kumimoji="1" lang="ja-JP" altLang="en-US" dirty="0" smtClean="0"/>
                        <a:t>機材</a:t>
                      </a:r>
                      <a:endParaRPr kumimoji="1" lang="ja-JP" altLang="en-US" dirty="0"/>
                    </a:p>
                  </a:txBody>
                  <a:tcPr/>
                </a:tc>
                <a:tc>
                  <a:txBody>
                    <a:bodyPr/>
                    <a:lstStyle/>
                    <a:p>
                      <a:r>
                        <a:rPr kumimoji="1" lang="en-US" altLang="ja-JP" dirty="0" smtClean="0"/>
                        <a:t>15</a:t>
                      </a:r>
                      <a:endParaRPr kumimoji="1" lang="ja-JP" altLang="en-US" dirty="0"/>
                    </a:p>
                  </a:txBody>
                  <a:tcPr/>
                </a:tc>
                <a:tc>
                  <a:txBody>
                    <a:bodyPr/>
                    <a:lstStyle/>
                    <a:p>
                      <a:r>
                        <a:rPr kumimoji="1" lang="ja-JP" altLang="en-US" dirty="0" smtClean="0"/>
                        <a:t>秘密保持</a:t>
                      </a:r>
                      <a:endParaRPr kumimoji="1" lang="ja-JP" altLang="en-US" dirty="0"/>
                    </a:p>
                  </a:txBody>
                  <a:tcPr/>
                </a:tc>
                <a:tc>
                  <a:txBody>
                    <a:bodyPr/>
                    <a:lstStyle/>
                    <a:p>
                      <a:r>
                        <a:rPr kumimoji="1" lang="en-US" altLang="ja-JP" dirty="0" smtClean="0"/>
                        <a:t>6</a:t>
                      </a:r>
                      <a:endParaRPr kumimoji="1" lang="ja-JP" altLang="en-US" dirty="0"/>
                    </a:p>
                  </a:txBody>
                  <a:tcPr/>
                </a:tc>
                <a:tc>
                  <a:txBody>
                    <a:bodyPr/>
                    <a:lstStyle/>
                    <a:p>
                      <a:r>
                        <a:rPr kumimoji="1" lang="en-US" altLang="ja-JP" dirty="0" smtClean="0"/>
                        <a:t>…</a:t>
                      </a:r>
                      <a:endParaRPr kumimoji="1" lang="ja-JP" altLang="en-US" dirty="0"/>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以降の説明内容</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1. </a:t>
            </a:r>
            <a:r>
              <a:rPr kumimoji="1" lang="en-US" altLang="ja-JP" dirty="0" err="1" smtClean="0"/>
              <a:t>UTokyo</a:t>
            </a:r>
            <a:r>
              <a:rPr kumimoji="1" lang="en-US" altLang="ja-JP" dirty="0" smtClean="0"/>
              <a:t> Account</a:t>
            </a:r>
          </a:p>
          <a:p>
            <a:r>
              <a:rPr lang="en-US" altLang="ja-JP" dirty="0" smtClean="0"/>
              <a:t>2. UTAS</a:t>
            </a:r>
            <a:r>
              <a:rPr lang="ja-JP" altLang="en-US" dirty="0" smtClean="0"/>
              <a:t>と</a:t>
            </a:r>
            <a:r>
              <a:rPr lang="en-US" altLang="ja-JP" dirty="0" smtClean="0"/>
              <a:t>ITC-LMS</a:t>
            </a:r>
          </a:p>
          <a:p>
            <a:r>
              <a:rPr lang="en-US" altLang="ja-JP" dirty="0" smtClean="0"/>
              <a:t>3. G Suite for Education</a:t>
            </a:r>
          </a:p>
          <a:p>
            <a:r>
              <a:rPr lang="en-US" altLang="ja-JP" dirty="0" smtClean="0"/>
              <a:t>4. 3</a:t>
            </a:r>
            <a:r>
              <a:rPr lang="ja-JP" altLang="en-US" dirty="0" err="1" smtClean="0"/>
              <a:t>つの</a:t>
            </a:r>
            <a:r>
              <a:rPr lang="en-US" altLang="ja-JP" dirty="0" smtClean="0"/>
              <a:t>TV</a:t>
            </a:r>
            <a:r>
              <a:rPr lang="ja-JP" altLang="en-US" dirty="0" smtClean="0"/>
              <a:t>会議</a:t>
            </a:r>
            <a:endParaRPr lang="en-US" altLang="ja-JP" dirty="0" smtClean="0"/>
          </a:p>
          <a:p>
            <a:pPr lvl="1"/>
            <a:r>
              <a:rPr lang="en-US" altLang="ja-JP" dirty="0" smtClean="0"/>
              <a:t>Google</a:t>
            </a:r>
            <a:r>
              <a:rPr lang="ja-JP" altLang="en-US" dirty="0" smtClean="0"/>
              <a:t>ハングアウト</a:t>
            </a:r>
            <a:r>
              <a:rPr lang="en-US" altLang="ja-JP" dirty="0" smtClean="0"/>
              <a:t>Meet</a:t>
            </a:r>
          </a:p>
          <a:p>
            <a:pPr lvl="1"/>
            <a:r>
              <a:rPr lang="en-US" altLang="ja-JP" dirty="0" smtClean="0"/>
              <a:t>Zoom</a:t>
            </a:r>
          </a:p>
          <a:p>
            <a:pPr lvl="1"/>
            <a:r>
              <a:rPr lang="en-US" altLang="ja-JP" dirty="0" err="1" smtClean="0"/>
              <a:t>Webex</a:t>
            </a:r>
            <a:endParaRPr lang="en-US" altLang="ja-JP" dirty="0" smtClean="0"/>
          </a:p>
          <a:p>
            <a:r>
              <a:rPr kumimoji="1" lang="en-US" altLang="ja-JP" b="1" dirty="0" smtClean="0">
                <a:solidFill>
                  <a:schemeClr val="bg2">
                    <a:lumMod val="50000"/>
                  </a:schemeClr>
                </a:solidFill>
              </a:rPr>
              <a:t>5. </a:t>
            </a:r>
            <a:r>
              <a:rPr kumimoji="1" lang="ja-JP" altLang="en-US" b="1" dirty="0" smtClean="0">
                <a:solidFill>
                  <a:schemeClr val="bg2">
                    <a:lumMod val="50000"/>
                  </a:schemeClr>
                </a:solidFill>
              </a:rPr>
              <a:t>講義オンライン化テンプレート</a:t>
            </a:r>
            <a:endParaRPr kumimoji="1" lang="ja-JP" altLang="en-US" b="1" dirty="0">
              <a:solidFill>
                <a:schemeClr val="bg2">
                  <a:lumMod val="50000"/>
                </a:schemeClr>
              </a:solidFill>
            </a:endParaRPr>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30</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基本テンプレート</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31</a:t>
            </a:fld>
            <a:endParaRPr kumimoji="1" lang="ja-JP" altLang="en-US"/>
          </a:p>
        </p:txBody>
      </p:sp>
      <p:graphicFrame>
        <p:nvGraphicFramePr>
          <p:cNvPr id="8" name="コンテンツ プレースホルダ 7"/>
          <p:cNvGraphicFramePr>
            <a:graphicFrameLocks noGrp="1"/>
          </p:cNvGraphicFramePr>
          <p:nvPr>
            <p:ph idx="1"/>
          </p:nvPr>
        </p:nvGraphicFramePr>
        <p:xfrm>
          <a:off x="72008" y="1268760"/>
          <a:ext cx="9036496" cy="5054600"/>
        </p:xfrm>
        <a:graphic>
          <a:graphicData uri="http://schemas.openxmlformats.org/drawingml/2006/table">
            <a:tbl>
              <a:tblPr firstRow="1" bandRow="1">
                <a:tableStyleId>{5C22544A-7EE6-4342-B048-85BDC9FD1C3A}</a:tableStyleId>
              </a:tblPr>
              <a:tblGrid>
                <a:gridCol w="4572000"/>
                <a:gridCol w="4464496"/>
              </a:tblGrid>
              <a:tr h="370840">
                <a:tc>
                  <a:txBody>
                    <a:bodyPr/>
                    <a:lstStyle/>
                    <a:p>
                      <a:endParaRPr kumimoji="1" lang="ja-JP" altLang="en-US" dirty="0"/>
                    </a:p>
                  </a:txBody>
                  <a:tcPr/>
                </a:tc>
                <a:tc>
                  <a:txBody>
                    <a:bodyPr/>
                    <a:lstStyle/>
                    <a:p>
                      <a:endParaRPr kumimoji="1" lang="ja-JP" alt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授業開始に先立ち</a:t>
                      </a:r>
                      <a:r>
                        <a:rPr kumimoji="1" lang="ja-JP" altLang="en-US" dirty="0" smtClean="0">
                          <a:solidFill>
                            <a:schemeClr val="bg2">
                              <a:lumMod val="50000"/>
                            </a:schemeClr>
                          </a:solidFill>
                        </a:rPr>
                        <a:t>（いつでもよい）</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TV</a:t>
                      </a:r>
                      <a:r>
                        <a:rPr kumimoji="1" lang="ja-JP" altLang="en-US" dirty="0" smtClean="0"/>
                        <a:t>会議の開催</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TV</a:t>
                      </a:r>
                      <a:r>
                        <a:rPr kumimoji="1" lang="ja-JP" altLang="en-US" dirty="0" smtClean="0"/>
                        <a:t>会議</a:t>
                      </a:r>
                      <a:r>
                        <a:rPr kumimoji="1" lang="en-US" altLang="ja-JP" dirty="0" smtClean="0"/>
                        <a:t>URL</a:t>
                      </a:r>
                      <a:r>
                        <a:rPr kumimoji="1" lang="ja-JP" altLang="en-US" dirty="0" smtClean="0"/>
                        <a:t>を学生に通知</a:t>
                      </a:r>
                      <a:r>
                        <a:rPr kumimoji="1" lang="ja-JP" altLang="en-US" dirty="0" smtClean="0">
                          <a:solidFill>
                            <a:schemeClr val="bg2">
                              <a:lumMod val="50000"/>
                            </a:schemeClr>
                          </a:solidFill>
                        </a:rPr>
                        <a:t>（いつでもよい）</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FF0000"/>
                          </a:solidFill>
                        </a:rPr>
                        <a:t>UTAS</a:t>
                      </a:r>
                      <a:r>
                        <a:rPr kumimoji="1" lang="ja-JP" altLang="en-US" dirty="0" smtClean="0">
                          <a:solidFill>
                            <a:srgbClr val="FF0000"/>
                          </a:solidFill>
                        </a:rPr>
                        <a:t>シラバス </a:t>
                      </a:r>
                      <a:r>
                        <a:rPr kumimoji="1" lang="en-US" altLang="ja-JP" dirty="0" smtClean="0">
                          <a:solidFill>
                            <a:srgbClr val="FF0000"/>
                          </a:solidFill>
                        </a:rPr>
                        <a:t>or LMS</a:t>
                      </a:r>
                      <a:r>
                        <a:rPr kumimoji="1" lang="ja-JP" altLang="en-US" dirty="0" smtClean="0">
                          <a:solidFill>
                            <a:srgbClr val="FF0000"/>
                          </a:solidFill>
                        </a:rPr>
                        <a:t>のお知らせ機能</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bg2">
                              <a:lumMod val="50000"/>
                            </a:schemeClr>
                          </a:solidFill>
                        </a:rPr>
                        <a:t>余裕をもって</a:t>
                      </a:r>
                      <a:r>
                        <a:rPr kumimoji="1" lang="ja-JP" altLang="en-US" dirty="0" smtClean="0"/>
                        <a:t>学生がつながるのを待つ</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つながった学生はミュート待機させる</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TV</a:t>
                      </a:r>
                      <a:r>
                        <a:rPr kumimoji="1" lang="ja-JP" altLang="en-US" dirty="0" smtClean="0"/>
                        <a:t>会議のミュート機能</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開始に先立ち「聞こえてますか？」確認</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つながった安心感・ゆとりを持つ</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TV</a:t>
                      </a:r>
                      <a:r>
                        <a:rPr kumimoji="1" lang="ja-JP" altLang="en-US" dirty="0" smtClean="0"/>
                        <a:t>会議手上げ </a:t>
                      </a:r>
                      <a:r>
                        <a:rPr kumimoji="1" lang="en-US" altLang="ja-JP" dirty="0" smtClean="0"/>
                        <a:t>(Z, W) / TV</a:t>
                      </a:r>
                      <a:r>
                        <a:rPr kumimoji="1" lang="ja-JP" altLang="en-US" dirty="0" smtClean="0"/>
                        <a:t>会議</a:t>
                      </a:r>
                      <a:r>
                        <a:rPr kumimoji="1" lang="en-US" altLang="ja-JP" dirty="0" smtClean="0"/>
                        <a:t>chat</a:t>
                      </a:r>
                      <a:r>
                        <a:rPr kumimoji="1" lang="ja-JP" altLang="en-US" dirty="0" smtClean="0"/>
                        <a:t>（慣）</a:t>
                      </a:r>
                      <a:r>
                        <a:rPr kumimoji="1" lang="en-US" altLang="ja-JP" dirty="0" smtClean="0"/>
                        <a:t>/</a:t>
                      </a:r>
                      <a:r>
                        <a:rPr kumimoji="1" lang="en-US" altLang="ja-JP" baseline="0" dirty="0" smtClean="0"/>
                        <a:t> </a:t>
                      </a:r>
                      <a:r>
                        <a:rPr kumimoji="1" lang="en-US" altLang="ja-JP" dirty="0" smtClean="0"/>
                        <a:t>Google Sheet</a:t>
                      </a:r>
                      <a:endParaRPr kumimoji="1" lang="ja-JP" altLang="en-US" dirty="0" smtClean="0"/>
                    </a:p>
                  </a:txBody>
                  <a:tcPr/>
                </a:tc>
              </a:tr>
              <a:tr h="370840">
                <a:tc>
                  <a:txBody>
                    <a:bodyPr/>
                    <a:lstStyle/>
                    <a:p>
                      <a:r>
                        <a:rPr kumimoji="1" lang="ja-JP" altLang="en-US" dirty="0" smtClean="0"/>
                        <a:t>出席を取る</a:t>
                      </a:r>
                      <a:endParaRPr kumimoji="1" lang="ja-JP" altLang="en-US" dirty="0"/>
                    </a:p>
                  </a:txBody>
                  <a:tcPr/>
                </a:tc>
                <a:tc>
                  <a:txBody>
                    <a:bodyPr/>
                    <a:lstStyle/>
                    <a:p>
                      <a:r>
                        <a:rPr kumimoji="1" lang="en-US" altLang="ja-JP" dirty="0" smtClean="0"/>
                        <a:t>LMS</a:t>
                      </a:r>
                      <a:r>
                        <a:rPr kumimoji="1" lang="ja-JP" altLang="en-US" dirty="0" smtClean="0"/>
                        <a:t>の出席管理</a:t>
                      </a:r>
                      <a:endParaRPr kumimoji="1" lang="en-US" altLang="ja-JP" dirty="0" smtClean="0"/>
                    </a:p>
                    <a:p>
                      <a:r>
                        <a:rPr kumimoji="1" lang="en-US" altLang="ja-JP" dirty="0" smtClean="0"/>
                        <a:t>TV</a:t>
                      </a:r>
                      <a:r>
                        <a:rPr kumimoji="1" lang="ja-JP" altLang="en-US" dirty="0" smtClean="0"/>
                        <a:t>会議上の声で返事（少）</a:t>
                      </a:r>
                      <a:endParaRPr kumimoji="1" lang="ja-JP" altLang="en-US" dirty="0"/>
                    </a:p>
                  </a:txBody>
                  <a:tcPr/>
                </a:tc>
              </a:tr>
              <a:tr h="370840">
                <a:tc>
                  <a:txBody>
                    <a:bodyPr/>
                    <a:lstStyle/>
                    <a:p>
                      <a:r>
                        <a:rPr kumimoji="1" lang="ja-JP" altLang="en-US" dirty="0" smtClean="0"/>
                        <a:t>接続できない人に備えて録画をする</a:t>
                      </a:r>
                      <a:endParaRPr kumimoji="1" lang="ja-JP" altLang="en-US" dirty="0"/>
                    </a:p>
                  </a:txBody>
                  <a:tcPr/>
                </a:tc>
                <a:tc>
                  <a:txBody>
                    <a:bodyPr/>
                    <a:lstStyle/>
                    <a:p>
                      <a:r>
                        <a:rPr kumimoji="1" lang="en-US" altLang="ja-JP" dirty="0" smtClean="0"/>
                        <a:t>TV</a:t>
                      </a:r>
                      <a:r>
                        <a:rPr kumimoji="1" lang="ja-JP" altLang="en-US" dirty="0" smtClean="0"/>
                        <a:t>会議の録画機能</a:t>
                      </a:r>
                      <a:endParaRPr kumimoji="1" lang="ja-JP" altLang="en-US" dirty="0"/>
                    </a:p>
                  </a:txBody>
                  <a:tcPr/>
                </a:tc>
              </a:tr>
              <a:tr h="370840">
                <a:tc>
                  <a:txBody>
                    <a:bodyPr/>
                    <a:lstStyle/>
                    <a:p>
                      <a:r>
                        <a:rPr kumimoji="1" lang="ja-JP" altLang="en-US" dirty="0" smtClean="0"/>
                        <a:t>スライドを用いた講義</a:t>
                      </a:r>
                      <a:endParaRPr kumimoji="1" lang="ja-JP" altLang="en-US" dirty="0"/>
                    </a:p>
                  </a:txBody>
                  <a:tcPr/>
                </a:tc>
                <a:tc>
                  <a:txBody>
                    <a:bodyPr/>
                    <a:lstStyle/>
                    <a:p>
                      <a:r>
                        <a:rPr kumimoji="1" lang="en-US" altLang="ja-JP" dirty="0" smtClean="0"/>
                        <a:t>TV</a:t>
                      </a:r>
                      <a:r>
                        <a:rPr kumimoji="1" lang="ja-JP" altLang="en-US" dirty="0" smtClean="0"/>
                        <a:t>会議画面共有</a:t>
                      </a:r>
                      <a:endParaRPr kumimoji="1" lang="ja-JP" altLang="en-US" dirty="0"/>
                    </a:p>
                  </a:txBody>
                  <a:tcPr/>
                </a:tc>
              </a:tr>
              <a:tr h="370840">
                <a:tc>
                  <a:txBody>
                    <a:bodyPr/>
                    <a:lstStyle/>
                    <a:p>
                      <a:r>
                        <a:rPr kumimoji="1" lang="ja-JP" altLang="en-US" dirty="0" smtClean="0"/>
                        <a:t>質問受け付け</a:t>
                      </a:r>
                      <a:endParaRPr kumimoji="1" lang="ja-JP" altLang="en-US" dirty="0"/>
                    </a:p>
                  </a:txBody>
                  <a:tcPr/>
                </a:tc>
                <a:tc>
                  <a:txBody>
                    <a:bodyPr/>
                    <a:lstStyle/>
                    <a:p>
                      <a:r>
                        <a:rPr kumimoji="1" lang="en-US" altLang="ja-JP" dirty="0" smtClean="0"/>
                        <a:t>TV</a:t>
                      </a:r>
                      <a:r>
                        <a:rPr kumimoji="1" lang="ja-JP" altLang="en-US" dirty="0" smtClean="0"/>
                        <a:t>会議手上げ</a:t>
                      </a:r>
                      <a:r>
                        <a:rPr kumimoji="1" lang="en-US" altLang="ja-JP" dirty="0" smtClean="0"/>
                        <a:t>(Z,W) / TV</a:t>
                      </a:r>
                      <a:r>
                        <a:rPr kumimoji="1" lang="ja-JP" altLang="en-US" dirty="0" smtClean="0"/>
                        <a:t>会議</a:t>
                      </a:r>
                      <a:r>
                        <a:rPr kumimoji="1" lang="en-US" altLang="ja-JP" dirty="0" smtClean="0"/>
                        <a:t>Chat</a:t>
                      </a:r>
                      <a:r>
                        <a:rPr kumimoji="1" lang="ja-JP" altLang="en-US" dirty="0" smtClean="0"/>
                        <a:t>（慣） </a:t>
                      </a:r>
                      <a:r>
                        <a:rPr kumimoji="1" lang="en-US" altLang="ja-JP" dirty="0" smtClean="0"/>
                        <a:t>/ </a:t>
                      </a:r>
                      <a:r>
                        <a:rPr kumimoji="1" lang="en-US" altLang="ja-JP" dirty="0" err="1" smtClean="0"/>
                        <a:t>sli.do</a:t>
                      </a:r>
                      <a:r>
                        <a:rPr kumimoji="1" lang="ja-JP" altLang="en-US" dirty="0" smtClean="0"/>
                        <a:t>（多）</a:t>
                      </a:r>
                      <a:endParaRPr kumimoji="1" lang="ja-JP" altLang="en-US" dirty="0"/>
                    </a:p>
                  </a:txBody>
                  <a:tcPr/>
                </a:tc>
              </a:tr>
              <a:tr h="370840">
                <a:tc>
                  <a:txBody>
                    <a:bodyPr/>
                    <a:lstStyle/>
                    <a:p>
                      <a:r>
                        <a:rPr kumimoji="1" lang="ja-JP" altLang="en-US" dirty="0" smtClean="0"/>
                        <a:t>学生に質問</a:t>
                      </a:r>
                      <a:endParaRPr kumimoji="1" lang="ja-JP" altLang="en-US" dirty="0"/>
                    </a:p>
                  </a:txBody>
                  <a:tcPr/>
                </a:tc>
                <a:tc>
                  <a:txBody>
                    <a:bodyPr/>
                    <a:lstStyle/>
                    <a:p>
                      <a:r>
                        <a:rPr kumimoji="1" lang="en-US" altLang="ja-JP" dirty="0" smtClean="0"/>
                        <a:t>TV</a:t>
                      </a:r>
                      <a:r>
                        <a:rPr kumimoji="1" lang="ja-JP" altLang="en-US" dirty="0" smtClean="0"/>
                        <a:t>会議手上げ </a:t>
                      </a:r>
                      <a:r>
                        <a:rPr kumimoji="1" lang="en-US" altLang="ja-JP" dirty="0" smtClean="0"/>
                        <a:t>(Z, W), TV</a:t>
                      </a:r>
                      <a:r>
                        <a:rPr kumimoji="1" lang="ja-JP" altLang="en-US" dirty="0" smtClean="0"/>
                        <a:t>会議</a:t>
                      </a:r>
                      <a:r>
                        <a:rPr kumimoji="1" lang="en-US" altLang="ja-JP" dirty="0" smtClean="0"/>
                        <a:t>chat</a:t>
                      </a:r>
                      <a:r>
                        <a:rPr kumimoji="1" lang="ja-JP" altLang="en-US" dirty="0" smtClean="0"/>
                        <a:t>（慣）、</a:t>
                      </a:r>
                      <a:r>
                        <a:rPr kumimoji="1" lang="en-US" altLang="ja-JP" dirty="0" smtClean="0"/>
                        <a:t>Google Sheet</a:t>
                      </a:r>
                      <a:endParaRPr kumimoji="1" lang="ja-JP" altLang="en-US"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TV</a:t>
            </a:r>
            <a:r>
              <a:rPr kumimoji="1" lang="ja-JP" altLang="en-US" dirty="0" smtClean="0"/>
              <a:t>会議</a:t>
            </a:r>
            <a:r>
              <a:rPr kumimoji="1" lang="en-US" altLang="ja-JP" dirty="0" smtClean="0"/>
              <a:t>URL</a:t>
            </a:r>
            <a:r>
              <a:rPr lang="ja-JP" altLang="en-US" dirty="0" smtClean="0"/>
              <a:t>通知の実際</a:t>
            </a:r>
            <a:r>
              <a:rPr lang="ja-JP" altLang="en-US" dirty="0" smtClean="0">
                <a:solidFill>
                  <a:srgbClr val="FF0000"/>
                </a:solidFill>
              </a:rPr>
              <a:t>（</a:t>
            </a:r>
            <a:r>
              <a:rPr lang="en-US" altLang="ja-JP" dirty="0" smtClean="0">
                <a:solidFill>
                  <a:srgbClr val="FF0000"/>
                </a:solidFill>
              </a:rPr>
              <a:t>3/13</a:t>
            </a:r>
            <a:r>
              <a:rPr lang="ja-JP" altLang="en-US" dirty="0" smtClean="0">
                <a:solidFill>
                  <a:srgbClr val="FF0000"/>
                </a:solidFill>
              </a:rPr>
              <a:t>版）</a:t>
            </a:r>
            <a:endParaRPr kumimoji="1" lang="ja-JP" altLang="en-US" dirty="0">
              <a:solidFill>
                <a:srgbClr val="FF0000"/>
              </a:solidFill>
            </a:endParaRPr>
          </a:p>
        </p:txBody>
      </p:sp>
      <p:sp>
        <p:nvSpPr>
          <p:cNvPr id="3" name="コンテンツ プレースホルダ 2"/>
          <p:cNvSpPr>
            <a:spLocks noGrp="1"/>
          </p:cNvSpPr>
          <p:nvPr>
            <p:ph idx="1"/>
          </p:nvPr>
        </p:nvSpPr>
        <p:spPr/>
        <p:txBody>
          <a:bodyPr/>
          <a:lstStyle/>
          <a:p>
            <a:r>
              <a:rPr kumimoji="1" lang="ja-JP" altLang="en-US" dirty="0" smtClean="0"/>
              <a:t>現在我々が考える</a:t>
            </a:r>
            <a:r>
              <a:rPr kumimoji="1" lang="en-US" altLang="ja-JP" dirty="0" smtClean="0"/>
              <a:t>best practice</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32</a:t>
            </a:fld>
            <a:endParaRPr kumimoji="1" lang="ja-JP" altLang="en-US"/>
          </a:p>
        </p:txBody>
      </p:sp>
      <p:sp>
        <p:nvSpPr>
          <p:cNvPr id="10" name="テキスト ボックス 9"/>
          <p:cNvSpPr txBox="1"/>
          <p:nvPr/>
        </p:nvSpPr>
        <p:spPr>
          <a:xfrm>
            <a:off x="3347864" y="5157192"/>
            <a:ext cx="2954655" cy="923330"/>
          </a:xfrm>
          <a:prstGeom prst="rect">
            <a:avLst/>
          </a:prstGeom>
          <a:noFill/>
        </p:spPr>
        <p:txBody>
          <a:bodyPr wrap="none" rtlCol="0">
            <a:spAutoFit/>
          </a:bodyPr>
          <a:lstStyle/>
          <a:p>
            <a:r>
              <a:rPr kumimoji="1" lang="ja-JP" altLang="en-US" dirty="0" smtClean="0"/>
              <a:t>（学内者限定で</a:t>
            </a:r>
            <a:r>
              <a:rPr kumimoji="1" lang="en-US" altLang="ja-JP" dirty="0" smtClean="0"/>
              <a:t>?</a:t>
            </a:r>
            <a:r>
              <a:rPr kumimoji="1" lang="ja-JP" altLang="en-US" dirty="0" smtClean="0"/>
              <a:t>）</a:t>
            </a:r>
            <a:endParaRPr kumimoji="1" lang="en-US" altLang="ja-JP" dirty="0" smtClean="0"/>
          </a:p>
          <a:p>
            <a:r>
              <a:rPr lang="ja-JP" altLang="en-US" dirty="0" smtClean="0"/>
              <a:t>誰でも読み書き許可された</a:t>
            </a:r>
            <a:endParaRPr lang="en-US" altLang="ja-JP" dirty="0" smtClean="0"/>
          </a:p>
          <a:p>
            <a:r>
              <a:rPr lang="en-US" altLang="ja-JP" dirty="0" smtClean="0"/>
              <a:t>Google Spreadsheet</a:t>
            </a:r>
            <a:endParaRPr kumimoji="1" lang="ja-JP" altLang="en-US" dirty="0"/>
          </a:p>
        </p:txBody>
      </p:sp>
      <p:pic>
        <p:nvPicPr>
          <p:cNvPr id="12" name="図 11" descr="utas.png"/>
          <p:cNvPicPr>
            <a:picLocks noChangeAspect="1"/>
          </p:cNvPicPr>
          <p:nvPr/>
        </p:nvPicPr>
        <p:blipFill>
          <a:blip r:embed="rId2" cstate="print"/>
          <a:stretch>
            <a:fillRect/>
          </a:stretch>
        </p:blipFill>
        <p:spPr>
          <a:xfrm>
            <a:off x="0" y="2060848"/>
            <a:ext cx="2134777" cy="1656184"/>
          </a:xfrm>
          <a:prstGeom prst="rect">
            <a:avLst/>
          </a:prstGeom>
        </p:spPr>
      </p:pic>
      <p:pic>
        <p:nvPicPr>
          <p:cNvPr id="13" name="図 12" descr="zoom.png"/>
          <p:cNvPicPr>
            <a:picLocks noChangeAspect="1"/>
          </p:cNvPicPr>
          <p:nvPr/>
        </p:nvPicPr>
        <p:blipFill>
          <a:blip r:embed="rId3" cstate="print"/>
          <a:stretch>
            <a:fillRect/>
          </a:stretch>
        </p:blipFill>
        <p:spPr>
          <a:xfrm>
            <a:off x="7380312" y="4941167"/>
            <a:ext cx="1296144" cy="526254"/>
          </a:xfrm>
          <a:prstGeom prst="rect">
            <a:avLst/>
          </a:prstGeom>
        </p:spPr>
      </p:pic>
      <p:pic>
        <p:nvPicPr>
          <p:cNvPr id="14" name="図 13" descr="webex-meetings.png"/>
          <p:cNvPicPr>
            <a:picLocks noChangeAspect="1"/>
          </p:cNvPicPr>
          <p:nvPr/>
        </p:nvPicPr>
        <p:blipFill>
          <a:blip r:embed="rId4" cstate="print"/>
          <a:stretch>
            <a:fillRect/>
          </a:stretch>
        </p:blipFill>
        <p:spPr>
          <a:xfrm>
            <a:off x="7236296" y="5733255"/>
            <a:ext cx="1280495" cy="730002"/>
          </a:xfrm>
          <a:prstGeom prst="rect">
            <a:avLst/>
          </a:prstGeom>
        </p:spPr>
      </p:pic>
      <p:pic>
        <p:nvPicPr>
          <p:cNvPr id="15" name="図 14" descr="meet.png"/>
          <p:cNvPicPr>
            <a:picLocks noChangeAspect="1"/>
          </p:cNvPicPr>
          <p:nvPr/>
        </p:nvPicPr>
        <p:blipFill>
          <a:blip r:embed="rId5" cstate="print"/>
          <a:stretch>
            <a:fillRect/>
          </a:stretch>
        </p:blipFill>
        <p:spPr>
          <a:xfrm>
            <a:off x="7380312" y="3933055"/>
            <a:ext cx="1267506" cy="902292"/>
          </a:xfrm>
          <a:prstGeom prst="rect">
            <a:avLst/>
          </a:prstGeom>
        </p:spPr>
      </p:pic>
      <p:sp>
        <p:nvSpPr>
          <p:cNvPr id="16" name="テキスト ボックス 15"/>
          <p:cNvSpPr txBox="1"/>
          <p:nvPr/>
        </p:nvSpPr>
        <p:spPr>
          <a:xfrm>
            <a:off x="539552" y="4365104"/>
            <a:ext cx="1629742" cy="369332"/>
          </a:xfrm>
          <a:prstGeom prst="rect">
            <a:avLst/>
          </a:prstGeom>
          <a:noFill/>
        </p:spPr>
        <p:txBody>
          <a:bodyPr wrap="none" rtlCol="0">
            <a:spAutoFit/>
          </a:bodyPr>
          <a:lstStyle/>
          <a:p>
            <a:r>
              <a:rPr kumimoji="1" lang="en-US" altLang="ja-JP" dirty="0" smtClean="0"/>
              <a:t>UTAS</a:t>
            </a:r>
            <a:r>
              <a:rPr kumimoji="1" lang="ja-JP" altLang="en-US" dirty="0" smtClean="0"/>
              <a:t>シラバス</a:t>
            </a:r>
            <a:endParaRPr kumimoji="1" lang="ja-JP" altLang="en-US" dirty="0"/>
          </a:p>
        </p:txBody>
      </p:sp>
      <p:pic>
        <p:nvPicPr>
          <p:cNvPr id="17" name="図 16" descr="spreadsheet.png"/>
          <p:cNvPicPr>
            <a:picLocks noChangeAspect="1"/>
          </p:cNvPicPr>
          <p:nvPr/>
        </p:nvPicPr>
        <p:blipFill>
          <a:blip r:embed="rId6" cstate="print"/>
          <a:stretch>
            <a:fillRect/>
          </a:stretch>
        </p:blipFill>
        <p:spPr>
          <a:xfrm>
            <a:off x="3203848" y="3214716"/>
            <a:ext cx="3067298" cy="1840379"/>
          </a:xfrm>
          <a:prstGeom prst="rect">
            <a:avLst/>
          </a:prstGeom>
        </p:spPr>
      </p:pic>
      <p:sp>
        <p:nvSpPr>
          <p:cNvPr id="18" name="フリーフォーム 17"/>
          <p:cNvSpPr/>
          <p:nvPr/>
        </p:nvSpPr>
        <p:spPr>
          <a:xfrm>
            <a:off x="2336800" y="2636912"/>
            <a:ext cx="939800" cy="700617"/>
          </a:xfrm>
          <a:custGeom>
            <a:avLst/>
            <a:gdLst>
              <a:gd name="connsiteX0" fmla="*/ 0 w 939800"/>
              <a:gd name="connsiteY0" fmla="*/ 78317 h 700617"/>
              <a:gd name="connsiteX1" fmla="*/ 609600 w 939800"/>
              <a:gd name="connsiteY1" fmla="*/ 103717 h 700617"/>
              <a:gd name="connsiteX2" fmla="*/ 939800 w 939800"/>
              <a:gd name="connsiteY2" fmla="*/ 700617 h 700617"/>
            </a:gdLst>
            <a:ahLst/>
            <a:cxnLst>
              <a:cxn ang="0">
                <a:pos x="connsiteX0" y="connsiteY0"/>
              </a:cxn>
              <a:cxn ang="0">
                <a:pos x="connsiteX1" y="connsiteY1"/>
              </a:cxn>
              <a:cxn ang="0">
                <a:pos x="connsiteX2" y="connsiteY2"/>
              </a:cxn>
            </a:cxnLst>
            <a:rect l="l" t="t" r="r" b="b"/>
            <a:pathLst>
              <a:path w="939800" h="700617">
                <a:moveTo>
                  <a:pt x="0" y="78317"/>
                </a:moveTo>
                <a:cubicBezTo>
                  <a:pt x="226483" y="39158"/>
                  <a:pt x="452967" y="0"/>
                  <a:pt x="609600" y="103717"/>
                </a:cubicBezTo>
                <a:cubicBezTo>
                  <a:pt x="766233" y="207434"/>
                  <a:pt x="853016" y="454025"/>
                  <a:pt x="939800" y="700617"/>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フリーフォーム 19"/>
          <p:cNvSpPr/>
          <p:nvPr/>
        </p:nvSpPr>
        <p:spPr>
          <a:xfrm>
            <a:off x="6084168" y="4035754"/>
            <a:ext cx="1296144" cy="257341"/>
          </a:xfrm>
          <a:custGeom>
            <a:avLst/>
            <a:gdLst>
              <a:gd name="connsiteX0" fmla="*/ 0 w 1320800"/>
              <a:gd name="connsiteY0" fmla="*/ 61383 h 505883"/>
              <a:gd name="connsiteX1" fmla="*/ 762000 w 1320800"/>
              <a:gd name="connsiteY1" fmla="*/ 74083 h 505883"/>
              <a:gd name="connsiteX2" fmla="*/ 1320800 w 1320800"/>
              <a:gd name="connsiteY2" fmla="*/ 505883 h 505883"/>
              <a:gd name="connsiteX0" fmla="*/ 0 w 1296144"/>
              <a:gd name="connsiteY0" fmla="*/ 30692 h 257341"/>
              <a:gd name="connsiteX1" fmla="*/ 762000 w 1296144"/>
              <a:gd name="connsiteY1" fmla="*/ 43392 h 257341"/>
              <a:gd name="connsiteX2" fmla="*/ 1296144 w 1296144"/>
              <a:gd name="connsiteY2" fmla="*/ 257341 h 257341"/>
            </a:gdLst>
            <a:ahLst/>
            <a:cxnLst>
              <a:cxn ang="0">
                <a:pos x="connsiteX0" y="connsiteY0"/>
              </a:cxn>
              <a:cxn ang="0">
                <a:pos x="connsiteX1" y="connsiteY1"/>
              </a:cxn>
              <a:cxn ang="0">
                <a:pos x="connsiteX2" y="connsiteY2"/>
              </a:cxn>
            </a:cxnLst>
            <a:rect l="l" t="t" r="r" b="b"/>
            <a:pathLst>
              <a:path w="1296144" h="257341">
                <a:moveTo>
                  <a:pt x="0" y="30692"/>
                </a:moveTo>
                <a:cubicBezTo>
                  <a:pt x="270933" y="0"/>
                  <a:pt x="545976" y="5617"/>
                  <a:pt x="762000" y="43392"/>
                </a:cubicBezTo>
                <a:cubicBezTo>
                  <a:pt x="978024" y="81167"/>
                  <a:pt x="1126810" y="78482"/>
                  <a:pt x="1296144" y="257341"/>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フリーフォーム 20"/>
          <p:cNvSpPr/>
          <p:nvPr/>
        </p:nvSpPr>
        <p:spPr>
          <a:xfrm>
            <a:off x="6156176" y="4020277"/>
            <a:ext cx="1248792" cy="920890"/>
          </a:xfrm>
          <a:custGeom>
            <a:avLst/>
            <a:gdLst>
              <a:gd name="connsiteX0" fmla="*/ 0 w 1320800"/>
              <a:gd name="connsiteY0" fmla="*/ 61383 h 505883"/>
              <a:gd name="connsiteX1" fmla="*/ 762000 w 1320800"/>
              <a:gd name="connsiteY1" fmla="*/ 74083 h 505883"/>
              <a:gd name="connsiteX2" fmla="*/ 1320800 w 1320800"/>
              <a:gd name="connsiteY2" fmla="*/ 505883 h 505883"/>
              <a:gd name="connsiteX0" fmla="*/ 0 w 1248792"/>
              <a:gd name="connsiteY0" fmla="*/ 42659 h 509628"/>
              <a:gd name="connsiteX1" fmla="*/ 689992 w 1248792"/>
              <a:gd name="connsiteY1" fmla="*/ 77828 h 509628"/>
              <a:gd name="connsiteX2" fmla="*/ 1248792 w 1248792"/>
              <a:gd name="connsiteY2" fmla="*/ 509628 h 509628"/>
              <a:gd name="connsiteX0" fmla="*/ 0 w 1248792"/>
              <a:gd name="connsiteY0" fmla="*/ 30692 h 497661"/>
              <a:gd name="connsiteX1" fmla="*/ 792088 w 1248792"/>
              <a:gd name="connsiteY1" fmla="*/ 147434 h 497661"/>
              <a:gd name="connsiteX2" fmla="*/ 1248792 w 1248792"/>
              <a:gd name="connsiteY2" fmla="*/ 497661 h 497661"/>
            </a:gdLst>
            <a:ahLst/>
            <a:cxnLst>
              <a:cxn ang="0">
                <a:pos x="connsiteX0" y="connsiteY0"/>
              </a:cxn>
              <a:cxn ang="0">
                <a:pos x="connsiteX1" y="connsiteY1"/>
              </a:cxn>
              <a:cxn ang="0">
                <a:pos x="connsiteX2" y="connsiteY2"/>
              </a:cxn>
            </a:cxnLst>
            <a:rect l="l" t="t" r="r" b="b"/>
            <a:pathLst>
              <a:path w="1248792" h="497661">
                <a:moveTo>
                  <a:pt x="0" y="30692"/>
                </a:moveTo>
                <a:cubicBezTo>
                  <a:pt x="270933" y="0"/>
                  <a:pt x="583956" y="69606"/>
                  <a:pt x="792088" y="147434"/>
                </a:cubicBezTo>
                <a:cubicBezTo>
                  <a:pt x="1000220" y="225262"/>
                  <a:pt x="1079458" y="318802"/>
                  <a:pt x="1248792" y="497661"/>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フリーフォーム 21"/>
          <p:cNvSpPr/>
          <p:nvPr/>
        </p:nvSpPr>
        <p:spPr>
          <a:xfrm>
            <a:off x="6084168" y="4020277"/>
            <a:ext cx="1176784" cy="1719908"/>
          </a:xfrm>
          <a:custGeom>
            <a:avLst/>
            <a:gdLst>
              <a:gd name="connsiteX0" fmla="*/ 0 w 1320800"/>
              <a:gd name="connsiteY0" fmla="*/ 61383 h 505883"/>
              <a:gd name="connsiteX1" fmla="*/ 762000 w 1320800"/>
              <a:gd name="connsiteY1" fmla="*/ 74083 h 505883"/>
              <a:gd name="connsiteX2" fmla="*/ 1320800 w 1320800"/>
              <a:gd name="connsiteY2" fmla="*/ 505883 h 505883"/>
              <a:gd name="connsiteX0" fmla="*/ 0 w 1248792"/>
              <a:gd name="connsiteY0" fmla="*/ 42659 h 509628"/>
              <a:gd name="connsiteX1" fmla="*/ 689992 w 1248792"/>
              <a:gd name="connsiteY1" fmla="*/ 77828 h 509628"/>
              <a:gd name="connsiteX2" fmla="*/ 1248792 w 1248792"/>
              <a:gd name="connsiteY2" fmla="*/ 509628 h 509628"/>
              <a:gd name="connsiteX0" fmla="*/ 0 w 1176784"/>
              <a:gd name="connsiteY0" fmla="*/ 30692 h 929461"/>
              <a:gd name="connsiteX1" fmla="*/ 617984 w 1176784"/>
              <a:gd name="connsiteY1" fmla="*/ 497661 h 929461"/>
              <a:gd name="connsiteX2" fmla="*/ 1176784 w 1176784"/>
              <a:gd name="connsiteY2" fmla="*/ 929461 h 929461"/>
              <a:gd name="connsiteX0" fmla="*/ 0 w 1176784"/>
              <a:gd name="connsiteY0" fmla="*/ 30692 h 929461"/>
              <a:gd name="connsiteX1" fmla="*/ 864096 w 1176784"/>
              <a:gd name="connsiteY1" fmla="*/ 303091 h 929461"/>
              <a:gd name="connsiteX2" fmla="*/ 1176784 w 1176784"/>
              <a:gd name="connsiteY2" fmla="*/ 929461 h 929461"/>
            </a:gdLst>
            <a:ahLst/>
            <a:cxnLst>
              <a:cxn ang="0">
                <a:pos x="connsiteX0" y="connsiteY0"/>
              </a:cxn>
              <a:cxn ang="0">
                <a:pos x="connsiteX1" y="connsiteY1"/>
              </a:cxn>
              <a:cxn ang="0">
                <a:pos x="connsiteX2" y="connsiteY2"/>
              </a:cxn>
            </a:cxnLst>
            <a:rect l="l" t="t" r="r" b="b"/>
            <a:pathLst>
              <a:path w="1176784" h="929461">
                <a:moveTo>
                  <a:pt x="0" y="30692"/>
                </a:moveTo>
                <a:cubicBezTo>
                  <a:pt x="270933" y="0"/>
                  <a:pt x="667965" y="153296"/>
                  <a:pt x="864096" y="303091"/>
                </a:cubicBezTo>
                <a:cubicBezTo>
                  <a:pt x="1060227" y="452886"/>
                  <a:pt x="1007450" y="750602"/>
                  <a:pt x="1176784" y="929461"/>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7380312" y="3501007"/>
            <a:ext cx="922047" cy="369332"/>
          </a:xfrm>
          <a:prstGeom prst="rect">
            <a:avLst/>
          </a:prstGeom>
          <a:noFill/>
        </p:spPr>
        <p:txBody>
          <a:bodyPr wrap="none" rtlCol="0">
            <a:spAutoFit/>
          </a:bodyPr>
          <a:lstStyle/>
          <a:p>
            <a:r>
              <a:rPr kumimoji="1" lang="en-US" altLang="ja-JP" dirty="0" smtClean="0"/>
              <a:t>TV</a:t>
            </a:r>
            <a:r>
              <a:rPr kumimoji="1" lang="ja-JP" altLang="en-US" dirty="0" smtClean="0"/>
              <a:t>会議</a:t>
            </a:r>
            <a:endParaRPr kumimoji="1" lang="ja-JP" altLang="en-US" dirty="0"/>
          </a:p>
        </p:txBody>
      </p:sp>
      <p:pic>
        <p:nvPicPr>
          <p:cNvPr id="24" name="図 23" descr="syllabus.png"/>
          <p:cNvPicPr>
            <a:picLocks noChangeAspect="1"/>
          </p:cNvPicPr>
          <p:nvPr/>
        </p:nvPicPr>
        <p:blipFill>
          <a:blip r:embed="rId7" cstate="print"/>
          <a:stretch>
            <a:fillRect/>
          </a:stretch>
        </p:blipFill>
        <p:spPr>
          <a:xfrm>
            <a:off x="539552" y="2276872"/>
            <a:ext cx="1800200" cy="199037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686800" cy="1143000"/>
          </a:xfrm>
        </p:spPr>
        <p:txBody>
          <a:bodyPr>
            <a:normAutofit/>
          </a:bodyPr>
          <a:lstStyle/>
          <a:p>
            <a:r>
              <a:rPr lang="ja-JP" altLang="en-US" dirty="0" smtClean="0"/>
              <a:t>通知の実際</a:t>
            </a:r>
            <a:r>
              <a:rPr lang="ja-JP" altLang="en-US" dirty="0" smtClean="0">
                <a:solidFill>
                  <a:srgbClr val="FF0000"/>
                </a:solidFill>
              </a:rPr>
              <a:t>（</a:t>
            </a:r>
            <a:r>
              <a:rPr lang="en-US" altLang="ja-JP" dirty="0" smtClean="0">
                <a:solidFill>
                  <a:srgbClr val="FF0000"/>
                </a:solidFill>
              </a:rPr>
              <a:t>3/13</a:t>
            </a:r>
            <a:r>
              <a:rPr lang="ja-JP" altLang="en-US" dirty="0" smtClean="0">
                <a:solidFill>
                  <a:srgbClr val="FF0000"/>
                </a:solidFill>
              </a:rPr>
              <a:t>版）</a:t>
            </a:r>
            <a:endParaRPr kumimoji="1" lang="ja-JP" altLang="en-US" dirty="0">
              <a:solidFill>
                <a:srgbClr val="FF0000"/>
              </a:solidFill>
            </a:endParaRPr>
          </a:p>
        </p:txBody>
      </p:sp>
      <p:sp>
        <p:nvSpPr>
          <p:cNvPr id="3" name="コンテンツ プレースホルダ 2"/>
          <p:cNvSpPr>
            <a:spLocks noGrp="1"/>
          </p:cNvSpPr>
          <p:nvPr>
            <p:ph idx="1"/>
          </p:nvPr>
        </p:nvSpPr>
        <p:spPr>
          <a:xfrm>
            <a:off x="457200" y="1500174"/>
            <a:ext cx="8686800" cy="4525963"/>
          </a:xfrm>
        </p:spPr>
        <p:txBody>
          <a:bodyPr>
            <a:normAutofit fontScale="85000" lnSpcReduction="10000"/>
          </a:bodyPr>
          <a:lstStyle/>
          <a:p>
            <a:r>
              <a:rPr kumimoji="1" lang="ja-JP" altLang="en-US" dirty="0" smtClean="0"/>
              <a:t>シラバス経由で以下を知らせるとよい</a:t>
            </a:r>
            <a:endParaRPr kumimoji="1" lang="en-US" altLang="ja-JP" dirty="0" smtClean="0"/>
          </a:p>
          <a:p>
            <a:pPr lvl="1"/>
            <a:r>
              <a:rPr lang="ja-JP" altLang="en-US" dirty="0" smtClean="0"/>
              <a:t>（学内者限定で？）誰でも読み書き許可された</a:t>
            </a:r>
            <a:r>
              <a:rPr lang="en-US" altLang="ja-JP" dirty="0" smtClean="0">
                <a:solidFill>
                  <a:schemeClr val="bg2">
                    <a:lumMod val="50000"/>
                  </a:schemeClr>
                </a:solidFill>
              </a:rPr>
              <a:t>Google Spreadsheet</a:t>
            </a:r>
            <a:r>
              <a:rPr lang="en-US" altLang="ja-JP" dirty="0" smtClean="0"/>
              <a:t>. </a:t>
            </a:r>
            <a:r>
              <a:rPr lang="ja-JP" altLang="en-US" dirty="0" smtClean="0"/>
              <a:t>そこに以下を書く</a:t>
            </a:r>
            <a:endParaRPr kumimoji="1" lang="en-US" altLang="ja-JP" dirty="0" smtClean="0"/>
          </a:p>
          <a:p>
            <a:pPr lvl="2"/>
            <a:r>
              <a:rPr kumimoji="1" lang="en-US" altLang="ja-JP" dirty="0" smtClean="0">
                <a:solidFill>
                  <a:schemeClr val="bg2">
                    <a:lumMod val="50000"/>
                  </a:schemeClr>
                </a:solidFill>
              </a:rPr>
              <a:t>TV</a:t>
            </a:r>
            <a:r>
              <a:rPr kumimoji="1" lang="ja-JP" altLang="en-US" dirty="0" smtClean="0">
                <a:solidFill>
                  <a:schemeClr val="bg2">
                    <a:lumMod val="50000"/>
                  </a:schemeClr>
                </a:solidFill>
              </a:rPr>
              <a:t>会議の</a:t>
            </a:r>
            <a:r>
              <a:rPr kumimoji="1" lang="en-US" altLang="ja-JP" dirty="0" smtClean="0">
                <a:solidFill>
                  <a:schemeClr val="bg2">
                    <a:lumMod val="50000"/>
                  </a:schemeClr>
                </a:solidFill>
              </a:rPr>
              <a:t>URL</a:t>
            </a:r>
          </a:p>
          <a:p>
            <a:pPr lvl="2"/>
            <a:r>
              <a:rPr lang="ja-JP" altLang="en-US" dirty="0" smtClean="0"/>
              <a:t>追加の情報（例：質問サイト</a:t>
            </a:r>
            <a:r>
              <a:rPr lang="en-US" altLang="ja-JP" dirty="0" err="1" smtClean="0"/>
              <a:t>sli.do</a:t>
            </a:r>
            <a:r>
              <a:rPr lang="ja-JP" altLang="en-US" dirty="0" smtClean="0"/>
              <a:t>の</a:t>
            </a:r>
            <a:r>
              <a:rPr lang="en-US" altLang="ja-JP" dirty="0" smtClean="0"/>
              <a:t>URL</a:t>
            </a:r>
            <a:r>
              <a:rPr lang="ja-JP" altLang="en-US" dirty="0" smtClean="0"/>
              <a:t>）</a:t>
            </a:r>
            <a:endParaRPr lang="en-US" altLang="ja-JP" dirty="0" smtClean="0"/>
          </a:p>
          <a:p>
            <a:r>
              <a:rPr lang="ja-JP" altLang="en-US" dirty="0" smtClean="0"/>
              <a:t>なぜこうするか</a:t>
            </a:r>
            <a:r>
              <a:rPr lang="en-US" altLang="ja-JP" dirty="0" smtClean="0"/>
              <a:t>?</a:t>
            </a:r>
          </a:p>
          <a:p>
            <a:pPr lvl="1"/>
            <a:r>
              <a:rPr kumimoji="1" lang="ja-JP" altLang="en-US" dirty="0" smtClean="0">
                <a:solidFill>
                  <a:schemeClr val="bg2">
                    <a:lumMod val="50000"/>
                  </a:schemeClr>
                </a:solidFill>
              </a:rPr>
              <a:t>履修登録前でも見られる</a:t>
            </a:r>
            <a:r>
              <a:rPr kumimoji="1" lang="ja-JP" altLang="en-US" dirty="0" smtClean="0"/>
              <a:t>ので授業の初回でも大丈夫</a:t>
            </a:r>
          </a:p>
          <a:p>
            <a:pPr lvl="1"/>
            <a:r>
              <a:rPr lang="en-US" altLang="ja-JP" dirty="0" smtClean="0"/>
              <a:t>Google Spreadsheet</a:t>
            </a:r>
            <a:r>
              <a:rPr lang="ja-JP" altLang="en-US" dirty="0" smtClean="0"/>
              <a:t>は</a:t>
            </a:r>
            <a:r>
              <a:rPr lang="en-US" altLang="ja-JP" dirty="0" smtClean="0"/>
              <a:t>TV</a:t>
            </a:r>
            <a:r>
              <a:rPr lang="ja-JP" altLang="en-US" dirty="0" smtClean="0"/>
              <a:t>会議接続にトラブった時の</a:t>
            </a:r>
            <a:r>
              <a:rPr lang="ja-JP" altLang="en-US" dirty="0" smtClean="0">
                <a:solidFill>
                  <a:schemeClr val="bg2">
                    <a:lumMod val="50000"/>
                  </a:schemeClr>
                </a:solidFill>
              </a:rPr>
              <a:t>「保険」の通信路</a:t>
            </a:r>
            <a:endParaRPr lang="en-US" altLang="ja-JP" dirty="0" smtClean="0">
              <a:solidFill>
                <a:schemeClr val="bg2">
                  <a:lumMod val="50000"/>
                </a:schemeClr>
              </a:solidFill>
            </a:endParaRPr>
          </a:p>
          <a:p>
            <a:pPr lvl="2"/>
            <a:r>
              <a:rPr lang="ja-JP" altLang="en-US" dirty="0" smtClean="0"/>
              <a:t>ここに書き込めば簡易な通信ができる（「つなげません」）</a:t>
            </a:r>
            <a:endParaRPr lang="en-US" altLang="ja-JP" dirty="0" smtClean="0"/>
          </a:p>
          <a:p>
            <a:pPr lvl="2"/>
            <a:r>
              <a:rPr lang="ja-JP" altLang="en-US" dirty="0" smtClean="0"/>
              <a:t>簡単な投票くらいはここで自作できるかも</a:t>
            </a:r>
          </a:p>
          <a:p>
            <a:pPr lvl="1"/>
            <a:r>
              <a:rPr lang="ja-JP" altLang="en-US" dirty="0" smtClean="0"/>
              <a:t>情報の追加・修正がシラバス登録締め切り後も可能</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33</a:t>
            </a:fld>
            <a:endParaRPr kumimoji="1" lang="ja-JP"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誰でも</a:t>
            </a:r>
            <a:r>
              <a:rPr lang="ja-JP" altLang="en-US" dirty="0" smtClean="0"/>
              <a:t>読み書き許可された</a:t>
            </a:r>
            <a:r>
              <a:rPr kumimoji="1" lang="en-US" altLang="ja-JP" dirty="0" smtClean="0"/>
              <a:t>Google Spreadsheet</a:t>
            </a:r>
            <a:r>
              <a:rPr lang="ja-JP" altLang="en-US" dirty="0" smtClean="0"/>
              <a:t> </a:t>
            </a:r>
            <a:r>
              <a:rPr kumimoji="1" lang="ja-JP" altLang="en-US" dirty="0" smtClean="0"/>
              <a:t>の作り方</a:t>
            </a:r>
            <a:endParaRPr kumimoji="1" lang="ja-JP" altLang="en-US" dirty="0"/>
          </a:p>
        </p:txBody>
      </p:sp>
      <p:sp>
        <p:nvSpPr>
          <p:cNvPr id="3" name="コンテンツ プレースホルダ 2"/>
          <p:cNvSpPr>
            <a:spLocks noGrp="1"/>
          </p:cNvSpPr>
          <p:nvPr>
            <p:ph idx="1"/>
          </p:nvPr>
        </p:nvSpPr>
        <p:spPr>
          <a:xfrm>
            <a:off x="457200" y="1500174"/>
            <a:ext cx="8686800" cy="4525963"/>
          </a:xfrm>
        </p:spPr>
        <p:txBody>
          <a:bodyPr>
            <a:normAutofit lnSpcReduction="10000"/>
          </a:bodyPr>
          <a:lstStyle/>
          <a:p>
            <a:r>
              <a:rPr kumimoji="1" lang="en-US" altLang="ja-JP" dirty="0" smtClean="0"/>
              <a:t>Gmail</a:t>
            </a:r>
            <a:r>
              <a:rPr kumimoji="1" lang="ja-JP" altLang="en-US" dirty="0" smtClean="0"/>
              <a:t>などのサービス一覧       から、「スプレッドシート」</a:t>
            </a:r>
            <a:endParaRPr kumimoji="1" lang="en-US" altLang="ja-JP" dirty="0" smtClean="0"/>
          </a:p>
          <a:p>
            <a:r>
              <a:rPr kumimoji="1" lang="ja-JP" altLang="en-US" dirty="0" smtClean="0"/>
              <a:t>共有   　　　ボタン</a:t>
            </a:r>
            <a:endParaRPr kumimoji="1" lang="en-US" altLang="ja-JP" dirty="0" smtClean="0"/>
          </a:p>
          <a:p>
            <a:r>
              <a:rPr lang="ja-JP" altLang="en-US" dirty="0" smtClean="0">
                <a:solidFill>
                  <a:schemeClr val="bg2">
                    <a:lumMod val="50000"/>
                  </a:schemeClr>
                </a:solidFill>
              </a:rPr>
              <a:t>共有可能なリンクを取得</a:t>
            </a:r>
            <a:r>
              <a:rPr lang="ja-JP" altLang="en-US" dirty="0" smtClean="0"/>
              <a:t> </a:t>
            </a:r>
            <a:r>
              <a:rPr lang="ja-JP" altLang="en-US" dirty="0" smtClean="0">
                <a:sym typeface="Symbol"/>
              </a:rPr>
              <a:t></a:t>
            </a:r>
            <a:endParaRPr lang="en-US" altLang="ja-JP" dirty="0" smtClean="0"/>
          </a:p>
          <a:p>
            <a:pPr lvl="1"/>
            <a:r>
              <a:rPr kumimoji="1" lang="ja-JP" altLang="en-US" dirty="0" smtClean="0"/>
              <a:t>学内限定したい場合 </a:t>
            </a:r>
            <a:r>
              <a:rPr kumimoji="1" lang="en-US" altLang="ja-JP" dirty="0" smtClean="0"/>
              <a:t>… </a:t>
            </a:r>
            <a:r>
              <a:rPr kumimoji="1" lang="ja-JP" altLang="en-US" dirty="0" smtClean="0"/>
              <a:t>メニューを出し</a:t>
            </a:r>
            <a:r>
              <a:rPr kumimoji="1" lang="ja-JP" altLang="en-US" dirty="0" smtClean="0">
                <a:solidFill>
                  <a:schemeClr val="bg2">
                    <a:lumMod val="50000"/>
                  </a:schemeClr>
                </a:solidFill>
              </a:rPr>
              <a:t>「リンクを知っている東京大学</a:t>
            </a:r>
            <a:r>
              <a:rPr kumimoji="1" lang="en-US" altLang="ja-JP" dirty="0" smtClean="0">
                <a:solidFill>
                  <a:schemeClr val="bg2">
                    <a:lumMod val="50000"/>
                  </a:schemeClr>
                </a:solidFill>
              </a:rPr>
              <a:t>ECCS</a:t>
            </a:r>
            <a:r>
              <a:rPr kumimoji="1" lang="ja-JP" altLang="en-US" dirty="0" smtClean="0">
                <a:solidFill>
                  <a:schemeClr val="bg2">
                    <a:lumMod val="50000"/>
                  </a:schemeClr>
                </a:solidFill>
              </a:rPr>
              <a:t>クラウドメールの全員が編集可」</a:t>
            </a:r>
            <a:r>
              <a:rPr kumimoji="1" lang="ja-JP" altLang="en-US" dirty="0" smtClean="0"/>
              <a:t>を選択</a:t>
            </a:r>
            <a:endParaRPr kumimoji="1" lang="en-US" altLang="ja-JP" dirty="0" smtClean="0"/>
          </a:p>
          <a:p>
            <a:pPr lvl="1"/>
            <a:r>
              <a:rPr lang="ja-JP" altLang="en-US" dirty="0" smtClean="0"/>
              <a:t>限定しない場合 </a:t>
            </a:r>
            <a:r>
              <a:rPr lang="en-US" altLang="ja-JP" dirty="0" smtClean="0"/>
              <a:t>… </a:t>
            </a:r>
            <a:r>
              <a:rPr lang="ja-JP" altLang="en-US" dirty="0" smtClean="0"/>
              <a:t>メニューを出し最下部</a:t>
            </a:r>
            <a:r>
              <a:rPr lang="ja-JP" altLang="en-US" dirty="0" smtClean="0">
                <a:solidFill>
                  <a:schemeClr val="bg2">
                    <a:lumMod val="50000"/>
                  </a:schemeClr>
                </a:solidFill>
              </a:rPr>
              <a:t>「詳細」</a:t>
            </a:r>
            <a:r>
              <a:rPr lang="en-US" altLang="ja-JP" dirty="0" smtClean="0">
                <a:solidFill>
                  <a:schemeClr val="bg2">
                    <a:lumMod val="50000"/>
                  </a:schemeClr>
                </a:solidFill>
                <a:sym typeface="Symbol"/>
              </a:rPr>
              <a:t></a:t>
            </a:r>
            <a:r>
              <a:rPr lang="en-US" altLang="ja-JP" dirty="0" smtClean="0">
                <a:solidFill>
                  <a:schemeClr val="bg2">
                    <a:lumMod val="50000"/>
                  </a:schemeClr>
                </a:solidFill>
              </a:rPr>
              <a:t> </a:t>
            </a:r>
            <a:r>
              <a:rPr lang="ja-JP" altLang="en-US" dirty="0" smtClean="0">
                <a:solidFill>
                  <a:schemeClr val="bg2">
                    <a:lumMod val="50000"/>
                  </a:schemeClr>
                </a:solidFill>
              </a:rPr>
              <a:t>「オン リンクを知っている全員」</a:t>
            </a:r>
            <a:r>
              <a:rPr lang="ja-JP" altLang="en-US" dirty="0" smtClean="0"/>
              <a:t>を選択</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34</a:t>
            </a:fld>
            <a:endParaRPr kumimoji="1" lang="ja-JP" altLang="en-US"/>
          </a:p>
        </p:txBody>
      </p:sp>
      <p:pic>
        <p:nvPicPr>
          <p:cNvPr id="7" name="図 6" descr="spreadsheet-icon.png"/>
          <p:cNvPicPr>
            <a:picLocks noChangeAspect="1"/>
          </p:cNvPicPr>
          <p:nvPr/>
        </p:nvPicPr>
        <p:blipFill>
          <a:blip r:embed="rId2" cstate="print"/>
          <a:stretch>
            <a:fillRect/>
          </a:stretch>
        </p:blipFill>
        <p:spPr>
          <a:xfrm>
            <a:off x="3707905" y="1904830"/>
            <a:ext cx="504056" cy="588066"/>
          </a:xfrm>
          <a:prstGeom prst="rect">
            <a:avLst/>
          </a:prstGeom>
        </p:spPr>
      </p:pic>
      <p:pic>
        <p:nvPicPr>
          <p:cNvPr id="8" name="図 7" descr="service-menu-icon.png"/>
          <p:cNvPicPr>
            <a:picLocks noChangeAspect="1"/>
          </p:cNvPicPr>
          <p:nvPr/>
        </p:nvPicPr>
        <p:blipFill>
          <a:blip r:embed="rId3" cstate="print"/>
          <a:stretch>
            <a:fillRect/>
          </a:stretch>
        </p:blipFill>
        <p:spPr>
          <a:xfrm>
            <a:off x="5652120" y="1484784"/>
            <a:ext cx="432048" cy="444755"/>
          </a:xfrm>
          <a:prstGeom prst="rect">
            <a:avLst/>
          </a:prstGeom>
        </p:spPr>
      </p:pic>
      <p:pic>
        <p:nvPicPr>
          <p:cNvPr id="9" name="図 8" descr="share.png"/>
          <p:cNvPicPr>
            <a:picLocks noChangeAspect="1"/>
          </p:cNvPicPr>
          <p:nvPr/>
        </p:nvPicPr>
        <p:blipFill>
          <a:blip r:embed="rId4" cstate="print"/>
          <a:stretch>
            <a:fillRect/>
          </a:stretch>
        </p:blipFill>
        <p:spPr>
          <a:xfrm>
            <a:off x="1835696" y="2348880"/>
            <a:ext cx="1080120" cy="564387"/>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Spreadsheet</a:t>
            </a:r>
            <a:r>
              <a:rPr kumimoji="1" lang="ja-JP" altLang="en-US" dirty="0" smtClean="0"/>
              <a:t>は学内者限定にすべきか</a:t>
            </a:r>
            <a:r>
              <a:rPr kumimoji="1" lang="en-US" altLang="ja-JP" dirty="0" smtClean="0"/>
              <a:t>?</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限定にすることの利点</a:t>
            </a:r>
            <a:endParaRPr lang="en-US" altLang="ja-JP" dirty="0" smtClean="0"/>
          </a:p>
          <a:p>
            <a:pPr lvl="1"/>
            <a:r>
              <a:rPr kumimoji="1" lang="ja-JP" altLang="en-US" dirty="0" smtClean="0"/>
              <a:t>安心</a:t>
            </a:r>
            <a:endParaRPr kumimoji="1" lang="en-US" altLang="ja-JP" dirty="0" smtClean="0"/>
          </a:p>
          <a:p>
            <a:r>
              <a:rPr lang="ja-JP" altLang="en-US" dirty="0" smtClean="0"/>
              <a:t>欠点</a:t>
            </a:r>
            <a:endParaRPr lang="en-US" altLang="ja-JP" dirty="0" smtClean="0"/>
          </a:p>
          <a:p>
            <a:pPr lvl="1"/>
            <a:r>
              <a:rPr kumimoji="1" lang="ja-JP" altLang="en-US" dirty="0" smtClean="0"/>
              <a:t>見る人が</a:t>
            </a:r>
            <a:r>
              <a:rPr kumimoji="1" lang="en-US" altLang="ja-JP" dirty="0" smtClean="0"/>
              <a:t>ECCS</a:t>
            </a:r>
            <a:r>
              <a:rPr kumimoji="1" lang="ja-JP" altLang="en-US" dirty="0" smtClean="0"/>
              <a:t>クラウドメール （</a:t>
            </a:r>
            <a:r>
              <a:rPr kumimoji="1" lang="en-US" altLang="ja-JP" dirty="0" smtClean="0">
                <a:hlinkClick r:id="rId2"/>
              </a:rPr>
              <a:t>xxxx@g.ecc.u-tokyo.ac.jp</a:t>
            </a:r>
            <a:r>
              <a:rPr kumimoji="1" lang="ja-JP" altLang="en-US" dirty="0" smtClean="0"/>
              <a:t>）を有効にしていない（しないと見れないということを理解していない）とみられず、「保険」としての機能が弱くなる</a:t>
            </a:r>
            <a:endParaRPr kumimoji="1" lang="en-US" altLang="ja-JP" dirty="0" smtClean="0"/>
          </a:p>
          <a:p>
            <a:pPr lvl="1"/>
            <a:r>
              <a:rPr lang="ja-JP" altLang="en-US" dirty="0" smtClean="0"/>
              <a:t>最初は限定せず、途中から限定にする、授業直前～直後まで限定解除、など、学生の理解度に応じて変えてもよい</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35</a:t>
            </a:fld>
            <a:endParaRPr kumimoji="1" lang="ja-JP"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FF0000"/>
                </a:solidFill>
              </a:rPr>
              <a:t>3/16</a:t>
            </a:r>
            <a:r>
              <a:rPr kumimoji="1" lang="ja-JP" altLang="en-US" dirty="0" smtClean="0">
                <a:solidFill>
                  <a:srgbClr val="FF0000"/>
                </a:solidFill>
              </a:rPr>
              <a:t>訂正</a:t>
            </a:r>
            <a:endParaRPr kumimoji="1" lang="ja-JP" altLang="en-US" dirty="0">
              <a:solidFill>
                <a:srgbClr val="FF0000"/>
              </a:solidFill>
            </a:endParaRPr>
          </a:p>
        </p:txBody>
      </p:sp>
      <p:sp>
        <p:nvSpPr>
          <p:cNvPr id="3" name="コンテンツ プレースホルダ 2"/>
          <p:cNvSpPr>
            <a:spLocks noGrp="1"/>
          </p:cNvSpPr>
          <p:nvPr>
            <p:ph idx="1"/>
          </p:nvPr>
        </p:nvSpPr>
        <p:spPr/>
        <p:txBody>
          <a:bodyPr>
            <a:normAutofit/>
          </a:bodyPr>
          <a:lstStyle/>
          <a:p>
            <a:r>
              <a:rPr kumimoji="1" lang="en-US" altLang="ja-JP" dirty="0" smtClean="0">
                <a:solidFill>
                  <a:srgbClr val="FF0000"/>
                </a:solidFill>
              </a:rPr>
              <a:t>Google Spreadsheet</a:t>
            </a:r>
            <a:r>
              <a:rPr kumimoji="1" lang="ja-JP" altLang="en-US" dirty="0" smtClean="0">
                <a:solidFill>
                  <a:srgbClr val="FF0000"/>
                </a:solidFill>
              </a:rPr>
              <a:t>は中国からアクセスできない</a:t>
            </a:r>
            <a:endParaRPr kumimoji="1" lang="en-US" altLang="ja-JP" dirty="0" smtClean="0">
              <a:solidFill>
                <a:srgbClr val="FF0000"/>
              </a:solidFill>
            </a:endParaRPr>
          </a:p>
          <a:p>
            <a:pPr lvl="1"/>
            <a:r>
              <a:rPr lang="ja-JP" altLang="en-US" dirty="0" smtClean="0"/>
              <a:t>授業開始時に入国不可能な中国からの学生には使えない</a:t>
            </a:r>
            <a:endParaRPr lang="en-US" altLang="ja-JP" dirty="0" smtClean="0"/>
          </a:p>
          <a:p>
            <a:r>
              <a:rPr kumimoji="1" lang="en-US" altLang="ja-JP" dirty="0" smtClean="0"/>
              <a:t>Google</a:t>
            </a:r>
            <a:r>
              <a:rPr kumimoji="1" lang="ja-JP" altLang="en-US" dirty="0" smtClean="0"/>
              <a:t>の代わりに</a:t>
            </a:r>
            <a:r>
              <a:rPr kumimoji="1" lang="en-US" altLang="ja-JP" dirty="0" smtClean="0"/>
              <a:t>Microsoft Excel Online</a:t>
            </a:r>
            <a:r>
              <a:rPr kumimoji="1" lang="ja-JP" altLang="en-US" dirty="0" smtClean="0"/>
              <a:t>を使うことを推奨</a:t>
            </a:r>
            <a:endParaRPr kumimoji="1" lang="en-US" altLang="ja-JP" dirty="0" smtClean="0"/>
          </a:p>
          <a:p>
            <a:pPr lvl="1"/>
            <a:r>
              <a:rPr kumimoji="1" lang="ja-JP" altLang="en-US" dirty="0" smtClean="0"/>
              <a:t>注：</a:t>
            </a:r>
            <a:r>
              <a:rPr lang="ja-JP" altLang="en-US" dirty="0" smtClean="0"/>
              <a:t>本学教職員・学生全員が</a:t>
            </a:r>
            <a:r>
              <a:rPr lang="en-US" altLang="ja-JP" dirty="0" smtClean="0"/>
              <a:t>Microsoft Office 365</a:t>
            </a:r>
            <a:r>
              <a:rPr lang="ja-JP" altLang="en-US" dirty="0" smtClean="0"/>
              <a:t>に加入</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36</a:t>
            </a:fld>
            <a:endParaRPr kumimoji="1"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TV</a:t>
            </a:r>
            <a:r>
              <a:rPr kumimoji="1" lang="ja-JP" altLang="en-US" dirty="0" smtClean="0"/>
              <a:t>会議</a:t>
            </a:r>
            <a:r>
              <a:rPr kumimoji="1" lang="en-US" altLang="ja-JP" dirty="0" smtClean="0"/>
              <a:t>URL</a:t>
            </a:r>
            <a:r>
              <a:rPr lang="ja-JP" altLang="en-US" dirty="0" smtClean="0"/>
              <a:t>通知の実際</a:t>
            </a:r>
            <a:r>
              <a:rPr lang="ja-JP" altLang="en-US" sz="4000" dirty="0" smtClean="0">
                <a:solidFill>
                  <a:srgbClr val="FF0000"/>
                </a:solidFill>
              </a:rPr>
              <a:t>（</a:t>
            </a:r>
            <a:r>
              <a:rPr lang="en-US" altLang="ja-JP" sz="4000" dirty="0" smtClean="0">
                <a:solidFill>
                  <a:srgbClr val="FF0000"/>
                </a:solidFill>
              </a:rPr>
              <a:t>3/16</a:t>
            </a:r>
            <a:r>
              <a:rPr lang="ja-JP" altLang="en-US" sz="4000" dirty="0" smtClean="0">
                <a:solidFill>
                  <a:srgbClr val="FF0000"/>
                </a:solidFill>
              </a:rPr>
              <a:t>訂正）</a:t>
            </a:r>
            <a:endParaRPr kumimoji="1" lang="ja-JP" altLang="en-US" dirty="0">
              <a:solidFill>
                <a:srgbClr val="FF0000"/>
              </a:solidFill>
            </a:endParaRPr>
          </a:p>
        </p:txBody>
      </p:sp>
      <p:sp>
        <p:nvSpPr>
          <p:cNvPr id="3" name="コンテンツ プレースホルダ 2"/>
          <p:cNvSpPr>
            <a:spLocks noGrp="1"/>
          </p:cNvSpPr>
          <p:nvPr>
            <p:ph idx="1"/>
          </p:nvPr>
        </p:nvSpPr>
        <p:spPr/>
        <p:txBody>
          <a:bodyPr/>
          <a:lstStyle/>
          <a:p>
            <a:r>
              <a:rPr kumimoji="1" lang="ja-JP" altLang="en-US" dirty="0" smtClean="0"/>
              <a:t>現在我々が考える</a:t>
            </a:r>
            <a:r>
              <a:rPr kumimoji="1" lang="en-US" altLang="ja-JP" dirty="0" smtClean="0"/>
              <a:t>best practice</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37</a:t>
            </a:fld>
            <a:endParaRPr kumimoji="1" lang="ja-JP" altLang="en-US"/>
          </a:p>
        </p:txBody>
      </p:sp>
      <p:sp>
        <p:nvSpPr>
          <p:cNvPr id="10" name="テキスト ボックス 9"/>
          <p:cNvSpPr txBox="1"/>
          <p:nvPr/>
        </p:nvSpPr>
        <p:spPr>
          <a:xfrm>
            <a:off x="2483768" y="5157192"/>
            <a:ext cx="4437433" cy="646331"/>
          </a:xfrm>
          <a:prstGeom prst="rect">
            <a:avLst/>
          </a:prstGeom>
          <a:noFill/>
        </p:spPr>
        <p:txBody>
          <a:bodyPr wrap="none" rtlCol="0">
            <a:spAutoFit/>
          </a:bodyPr>
          <a:lstStyle/>
          <a:p>
            <a:r>
              <a:rPr kumimoji="1" lang="ja-JP" altLang="en-US" dirty="0" smtClean="0"/>
              <a:t>学内者限定で</a:t>
            </a:r>
            <a:r>
              <a:rPr lang="ja-JP" altLang="en-US" dirty="0" smtClean="0"/>
              <a:t>誰でも読み書き許可された</a:t>
            </a:r>
            <a:endParaRPr lang="en-US" altLang="ja-JP" dirty="0" smtClean="0"/>
          </a:p>
          <a:p>
            <a:r>
              <a:rPr lang="en-US" altLang="ja-JP" dirty="0" smtClean="0"/>
              <a:t>Microsoft Excel Online workbook</a:t>
            </a:r>
            <a:endParaRPr kumimoji="1" lang="ja-JP" altLang="en-US" dirty="0"/>
          </a:p>
        </p:txBody>
      </p:sp>
      <p:pic>
        <p:nvPicPr>
          <p:cNvPr id="12" name="図 11" descr="utas.png"/>
          <p:cNvPicPr>
            <a:picLocks noChangeAspect="1"/>
          </p:cNvPicPr>
          <p:nvPr/>
        </p:nvPicPr>
        <p:blipFill>
          <a:blip r:embed="rId2" cstate="print"/>
          <a:stretch>
            <a:fillRect/>
          </a:stretch>
        </p:blipFill>
        <p:spPr>
          <a:xfrm>
            <a:off x="0" y="2060848"/>
            <a:ext cx="2134777" cy="1656184"/>
          </a:xfrm>
          <a:prstGeom prst="rect">
            <a:avLst/>
          </a:prstGeom>
        </p:spPr>
      </p:pic>
      <p:pic>
        <p:nvPicPr>
          <p:cNvPr id="13" name="図 12" descr="zoom.png"/>
          <p:cNvPicPr>
            <a:picLocks noChangeAspect="1"/>
          </p:cNvPicPr>
          <p:nvPr/>
        </p:nvPicPr>
        <p:blipFill>
          <a:blip r:embed="rId3" cstate="print"/>
          <a:stretch>
            <a:fillRect/>
          </a:stretch>
        </p:blipFill>
        <p:spPr>
          <a:xfrm>
            <a:off x="7380312" y="4941167"/>
            <a:ext cx="1296144" cy="526254"/>
          </a:xfrm>
          <a:prstGeom prst="rect">
            <a:avLst/>
          </a:prstGeom>
        </p:spPr>
      </p:pic>
      <p:pic>
        <p:nvPicPr>
          <p:cNvPr id="14" name="図 13" descr="webex-meetings.png"/>
          <p:cNvPicPr>
            <a:picLocks noChangeAspect="1"/>
          </p:cNvPicPr>
          <p:nvPr/>
        </p:nvPicPr>
        <p:blipFill>
          <a:blip r:embed="rId4" cstate="print"/>
          <a:stretch>
            <a:fillRect/>
          </a:stretch>
        </p:blipFill>
        <p:spPr>
          <a:xfrm>
            <a:off x="7236296" y="5733255"/>
            <a:ext cx="1280495" cy="730002"/>
          </a:xfrm>
          <a:prstGeom prst="rect">
            <a:avLst/>
          </a:prstGeom>
        </p:spPr>
      </p:pic>
      <p:pic>
        <p:nvPicPr>
          <p:cNvPr id="15" name="図 14" descr="meet.png"/>
          <p:cNvPicPr>
            <a:picLocks noChangeAspect="1"/>
          </p:cNvPicPr>
          <p:nvPr/>
        </p:nvPicPr>
        <p:blipFill>
          <a:blip r:embed="rId5" cstate="print"/>
          <a:stretch>
            <a:fillRect/>
          </a:stretch>
        </p:blipFill>
        <p:spPr>
          <a:xfrm>
            <a:off x="7380312" y="3933055"/>
            <a:ext cx="1267506" cy="902292"/>
          </a:xfrm>
          <a:prstGeom prst="rect">
            <a:avLst/>
          </a:prstGeom>
        </p:spPr>
      </p:pic>
      <p:sp>
        <p:nvSpPr>
          <p:cNvPr id="16" name="テキスト ボックス 15"/>
          <p:cNvSpPr txBox="1"/>
          <p:nvPr/>
        </p:nvSpPr>
        <p:spPr>
          <a:xfrm>
            <a:off x="539552" y="4365104"/>
            <a:ext cx="1629742" cy="369332"/>
          </a:xfrm>
          <a:prstGeom prst="rect">
            <a:avLst/>
          </a:prstGeom>
          <a:noFill/>
        </p:spPr>
        <p:txBody>
          <a:bodyPr wrap="none" rtlCol="0">
            <a:spAutoFit/>
          </a:bodyPr>
          <a:lstStyle/>
          <a:p>
            <a:r>
              <a:rPr kumimoji="1" lang="en-US" altLang="ja-JP" dirty="0" smtClean="0"/>
              <a:t>UTAS</a:t>
            </a:r>
            <a:r>
              <a:rPr kumimoji="1" lang="ja-JP" altLang="en-US" dirty="0" smtClean="0"/>
              <a:t>シラバス</a:t>
            </a:r>
            <a:endParaRPr kumimoji="1" lang="ja-JP" altLang="en-US" dirty="0"/>
          </a:p>
        </p:txBody>
      </p:sp>
      <p:sp>
        <p:nvSpPr>
          <p:cNvPr id="18" name="フリーフォーム 17"/>
          <p:cNvSpPr/>
          <p:nvPr/>
        </p:nvSpPr>
        <p:spPr>
          <a:xfrm>
            <a:off x="2336800" y="2636912"/>
            <a:ext cx="939800" cy="700617"/>
          </a:xfrm>
          <a:custGeom>
            <a:avLst/>
            <a:gdLst>
              <a:gd name="connsiteX0" fmla="*/ 0 w 939800"/>
              <a:gd name="connsiteY0" fmla="*/ 78317 h 700617"/>
              <a:gd name="connsiteX1" fmla="*/ 609600 w 939800"/>
              <a:gd name="connsiteY1" fmla="*/ 103717 h 700617"/>
              <a:gd name="connsiteX2" fmla="*/ 939800 w 939800"/>
              <a:gd name="connsiteY2" fmla="*/ 700617 h 700617"/>
            </a:gdLst>
            <a:ahLst/>
            <a:cxnLst>
              <a:cxn ang="0">
                <a:pos x="connsiteX0" y="connsiteY0"/>
              </a:cxn>
              <a:cxn ang="0">
                <a:pos x="connsiteX1" y="connsiteY1"/>
              </a:cxn>
              <a:cxn ang="0">
                <a:pos x="connsiteX2" y="connsiteY2"/>
              </a:cxn>
            </a:cxnLst>
            <a:rect l="l" t="t" r="r" b="b"/>
            <a:pathLst>
              <a:path w="939800" h="700617">
                <a:moveTo>
                  <a:pt x="0" y="78317"/>
                </a:moveTo>
                <a:cubicBezTo>
                  <a:pt x="226483" y="39158"/>
                  <a:pt x="452967" y="0"/>
                  <a:pt x="609600" y="103717"/>
                </a:cubicBezTo>
                <a:cubicBezTo>
                  <a:pt x="766233" y="207434"/>
                  <a:pt x="853016" y="454025"/>
                  <a:pt x="939800" y="700617"/>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フリーフォーム 19"/>
          <p:cNvSpPr/>
          <p:nvPr/>
        </p:nvSpPr>
        <p:spPr>
          <a:xfrm>
            <a:off x="6084168" y="4035754"/>
            <a:ext cx="1296144" cy="257341"/>
          </a:xfrm>
          <a:custGeom>
            <a:avLst/>
            <a:gdLst>
              <a:gd name="connsiteX0" fmla="*/ 0 w 1320800"/>
              <a:gd name="connsiteY0" fmla="*/ 61383 h 505883"/>
              <a:gd name="connsiteX1" fmla="*/ 762000 w 1320800"/>
              <a:gd name="connsiteY1" fmla="*/ 74083 h 505883"/>
              <a:gd name="connsiteX2" fmla="*/ 1320800 w 1320800"/>
              <a:gd name="connsiteY2" fmla="*/ 505883 h 505883"/>
              <a:gd name="connsiteX0" fmla="*/ 0 w 1296144"/>
              <a:gd name="connsiteY0" fmla="*/ 30692 h 257341"/>
              <a:gd name="connsiteX1" fmla="*/ 762000 w 1296144"/>
              <a:gd name="connsiteY1" fmla="*/ 43392 h 257341"/>
              <a:gd name="connsiteX2" fmla="*/ 1296144 w 1296144"/>
              <a:gd name="connsiteY2" fmla="*/ 257341 h 257341"/>
            </a:gdLst>
            <a:ahLst/>
            <a:cxnLst>
              <a:cxn ang="0">
                <a:pos x="connsiteX0" y="connsiteY0"/>
              </a:cxn>
              <a:cxn ang="0">
                <a:pos x="connsiteX1" y="connsiteY1"/>
              </a:cxn>
              <a:cxn ang="0">
                <a:pos x="connsiteX2" y="connsiteY2"/>
              </a:cxn>
            </a:cxnLst>
            <a:rect l="l" t="t" r="r" b="b"/>
            <a:pathLst>
              <a:path w="1296144" h="257341">
                <a:moveTo>
                  <a:pt x="0" y="30692"/>
                </a:moveTo>
                <a:cubicBezTo>
                  <a:pt x="270933" y="0"/>
                  <a:pt x="545976" y="5617"/>
                  <a:pt x="762000" y="43392"/>
                </a:cubicBezTo>
                <a:cubicBezTo>
                  <a:pt x="978024" y="81167"/>
                  <a:pt x="1126810" y="78482"/>
                  <a:pt x="1296144" y="257341"/>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フリーフォーム 20"/>
          <p:cNvSpPr/>
          <p:nvPr/>
        </p:nvSpPr>
        <p:spPr>
          <a:xfrm>
            <a:off x="6156176" y="4020277"/>
            <a:ext cx="1248792" cy="920890"/>
          </a:xfrm>
          <a:custGeom>
            <a:avLst/>
            <a:gdLst>
              <a:gd name="connsiteX0" fmla="*/ 0 w 1320800"/>
              <a:gd name="connsiteY0" fmla="*/ 61383 h 505883"/>
              <a:gd name="connsiteX1" fmla="*/ 762000 w 1320800"/>
              <a:gd name="connsiteY1" fmla="*/ 74083 h 505883"/>
              <a:gd name="connsiteX2" fmla="*/ 1320800 w 1320800"/>
              <a:gd name="connsiteY2" fmla="*/ 505883 h 505883"/>
              <a:gd name="connsiteX0" fmla="*/ 0 w 1248792"/>
              <a:gd name="connsiteY0" fmla="*/ 42659 h 509628"/>
              <a:gd name="connsiteX1" fmla="*/ 689992 w 1248792"/>
              <a:gd name="connsiteY1" fmla="*/ 77828 h 509628"/>
              <a:gd name="connsiteX2" fmla="*/ 1248792 w 1248792"/>
              <a:gd name="connsiteY2" fmla="*/ 509628 h 509628"/>
              <a:gd name="connsiteX0" fmla="*/ 0 w 1248792"/>
              <a:gd name="connsiteY0" fmla="*/ 30692 h 497661"/>
              <a:gd name="connsiteX1" fmla="*/ 792088 w 1248792"/>
              <a:gd name="connsiteY1" fmla="*/ 147434 h 497661"/>
              <a:gd name="connsiteX2" fmla="*/ 1248792 w 1248792"/>
              <a:gd name="connsiteY2" fmla="*/ 497661 h 497661"/>
            </a:gdLst>
            <a:ahLst/>
            <a:cxnLst>
              <a:cxn ang="0">
                <a:pos x="connsiteX0" y="connsiteY0"/>
              </a:cxn>
              <a:cxn ang="0">
                <a:pos x="connsiteX1" y="connsiteY1"/>
              </a:cxn>
              <a:cxn ang="0">
                <a:pos x="connsiteX2" y="connsiteY2"/>
              </a:cxn>
            </a:cxnLst>
            <a:rect l="l" t="t" r="r" b="b"/>
            <a:pathLst>
              <a:path w="1248792" h="497661">
                <a:moveTo>
                  <a:pt x="0" y="30692"/>
                </a:moveTo>
                <a:cubicBezTo>
                  <a:pt x="270933" y="0"/>
                  <a:pt x="583956" y="69606"/>
                  <a:pt x="792088" y="147434"/>
                </a:cubicBezTo>
                <a:cubicBezTo>
                  <a:pt x="1000220" y="225262"/>
                  <a:pt x="1079458" y="318802"/>
                  <a:pt x="1248792" y="497661"/>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フリーフォーム 21"/>
          <p:cNvSpPr/>
          <p:nvPr/>
        </p:nvSpPr>
        <p:spPr>
          <a:xfrm>
            <a:off x="6084168" y="4020277"/>
            <a:ext cx="1176784" cy="1719908"/>
          </a:xfrm>
          <a:custGeom>
            <a:avLst/>
            <a:gdLst>
              <a:gd name="connsiteX0" fmla="*/ 0 w 1320800"/>
              <a:gd name="connsiteY0" fmla="*/ 61383 h 505883"/>
              <a:gd name="connsiteX1" fmla="*/ 762000 w 1320800"/>
              <a:gd name="connsiteY1" fmla="*/ 74083 h 505883"/>
              <a:gd name="connsiteX2" fmla="*/ 1320800 w 1320800"/>
              <a:gd name="connsiteY2" fmla="*/ 505883 h 505883"/>
              <a:gd name="connsiteX0" fmla="*/ 0 w 1248792"/>
              <a:gd name="connsiteY0" fmla="*/ 42659 h 509628"/>
              <a:gd name="connsiteX1" fmla="*/ 689992 w 1248792"/>
              <a:gd name="connsiteY1" fmla="*/ 77828 h 509628"/>
              <a:gd name="connsiteX2" fmla="*/ 1248792 w 1248792"/>
              <a:gd name="connsiteY2" fmla="*/ 509628 h 509628"/>
              <a:gd name="connsiteX0" fmla="*/ 0 w 1176784"/>
              <a:gd name="connsiteY0" fmla="*/ 30692 h 929461"/>
              <a:gd name="connsiteX1" fmla="*/ 617984 w 1176784"/>
              <a:gd name="connsiteY1" fmla="*/ 497661 h 929461"/>
              <a:gd name="connsiteX2" fmla="*/ 1176784 w 1176784"/>
              <a:gd name="connsiteY2" fmla="*/ 929461 h 929461"/>
              <a:gd name="connsiteX0" fmla="*/ 0 w 1176784"/>
              <a:gd name="connsiteY0" fmla="*/ 30692 h 929461"/>
              <a:gd name="connsiteX1" fmla="*/ 864096 w 1176784"/>
              <a:gd name="connsiteY1" fmla="*/ 303091 h 929461"/>
              <a:gd name="connsiteX2" fmla="*/ 1176784 w 1176784"/>
              <a:gd name="connsiteY2" fmla="*/ 929461 h 929461"/>
            </a:gdLst>
            <a:ahLst/>
            <a:cxnLst>
              <a:cxn ang="0">
                <a:pos x="connsiteX0" y="connsiteY0"/>
              </a:cxn>
              <a:cxn ang="0">
                <a:pos x="connsiteX1" y="connsiteY1"/>
              </a:cxn>
              <a:cxn ang="0">
                <a:pos x="connsiteX2" y="connsiteY2"/>
              </a:cxn>
            </a:cxnLst>
            <a:rect l="l" t="t" r="r" b="b"/>
            <a:pathLst>
              <a:path w="1176784" h="929461">
                <a:moveTo>
                  <a:pt x="0" y="30692"/>
                </a:moveTo>
                <a:cubicBezTo>
                  <a:pt x="270933" y="0"/>
                  <a:pt x="667965" y="153296"/>
                  <a:pt x="864096" y="303091"/>
                </a:cubicBezTo>
                <a:cubicBezTo>
                  <a:pt x="1060227" y="452886"/>
                  <a:pt x="1007450" y="750602"/>
                  <a:pt x="1176784" y="929461"/>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7380312" y="3501007"/>
            <a:ext cx="922047" cy="369332"/>
          </a:xfrm>
          <a:prstGeom prst="rect">
            <a:avLst/>
          </a:prstGeom>
          <a:noFill/>
        </p:spPr>
        <p:txBody>
          <a:bodyPr wrap="none" rtlCol="0">
            <a:spAutoFit/>
          </a:bodyPr>
          <a:lstStyle/>
          <a:p>
            <a:r>
              <a:rPr kumimoji="1" lang="en-US" altLang="ja-JP" dirty="0" smtClean="0"/>
              <a:t>TV</a:t>
            </a:r>
            <a:r>
              <a:rPr kumimoji="1" lang="ja-JP" altLang="en-US" dirty="0" smtClean="0"/>
              <a:t>会議</a:t>
            </a:r>
            <a:endParaRPr kumimoji="1" lang="ja-JP" altLang="en-US" dirty="0"/>
          </a:p>
        </p:txBody>
      </p:sp>
      <p:pic>
        <p:nvPicPr>
          <p:cNvPr id="24" name="図 23" descr="syllabus.png"/>
          <p:cNvPicPr>
            <a:picLocks noChangeAspect="1"/>
          </p:cNvPicPr>
          <p:nvPr/>
        </p:nvPicPr>
        <p:blipFill>
          <a:blip r:embed="rId6" cstate="print"/>
          <a:stretch>
            <a:fillRect/>
          </a:stretch>
        </p:blipFill>
        <p:spPr>
          <a:xfrm>
            <a:off x="539552" y="2276872"/>
            <a:ext cx="1800200" cy="1990377"/>
          </a:xfrm>
          <a:prstGeom prst="rect">
            <a:avLst/>
          </a:prstGeom>
        </p:spPr>
      </p:pic>
      <p:pic>
        <p:nvPicPr>
          <p:cNvPr id="25" name="図 24" descr="excel.png"/>
          <p:cNvPicPr>
            <a:picLocks noChangeAspect="1"/>
          </p:cNvPicPr>
          <p:nvPr/>
        </p:nvPicPr>
        <p:blipFill>
          <a:blip r:embed="rId7" cstate="print"/>
          <a:stretch>
            <a:fillRect/>
          </a:stretch>
        </p:blipFill>
        <p:spPr>
          <a:xfrm>
            <a:off x="3275856" y="3356992"/>
            <a:ext cx="2768708" cy="172819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686800" cy="1143000"/>
          </a:xfrm>
        </p:spPr>
        <p:txBody>
          <a:bodyPr>
            <a:normAutofit/>
          </a:bodyPr>
          <a:lstStyle/>
          <a:p>
            <a:r>
              <a:rPr lang="ja-JP" altLang="en-US" dirty="0" smtClean="0"/>
              <a:t>通知の実際</a:t>
            </a:r>
            <a:r>
              <a:rPr lang="ja-JP" altLang="en-US" dirty="0" smtClean="0">
                <a:solidFill>
                  <a:srgbClr val="FF0000"/>
                </a:solidFill>
              </a:rPr>
              <a:t>（</a:t>
            </a:r>
            <a:r>
              <a:rPr lang="en-US" altLang="ja-JP" dirty="0" smtClean="0">
                <a:solidFill>
                  <a:srgbClr val="FF0000"/>
                </a:solidFill>
              </a:rPr>
              <a:t>3/16</a:t>
            </a:r>
            <a:r>
              <a:rPr lang="ja-JP" altLang="en-US" dirty="0" smtClean="0">
                <a:solidFill>
                  <a:srgbClr val="FF0000"/>
                </a:solidFill>
              </a:rPr>
              <a:t>訂正版）</a:t>
            </a:r>
            <a:endParaRPr kumimoji="1" lang="ja-JP" altLang="en-US" dirty="0">
              <a:solidFill>
                <a:srgbClr val="FF0000"/>
              </a:solidFill>
            </a:endParaRPr>
          </a:p>
        </p:txBody>
      </p:sp>
      <p:sp>
        <p:nvSpPr>
          <p:cNvPr id="3" name="コンテンツ プレースホルダ 2"/>
          <p:cNvSpPr>
            <a:spLocks noGrp="1"/>
          </p:cNvSpPr>
          <p:nvPr>
            <p:ph idx="1"/>
          </p:nvPr>
        </p:nvSpPr>
        <p:spPr>
          <a:xfrm>
            <a:off x="457200" y="1500174"/>
            <a:ext cx="8686800" cy="4525963"/>
          </a:xfrm>
        </p:spPr>
        <p:txBody>
          <a:bodyPr>
            <a:normAutofit fontScale="85000" lnSpcReduction="20000"/>
          </a:bodyPr>
          <a:lstStyle/>
          <a:p>
            <a:r>
              <a:rPr kumimoji="1" lang="ja-JP" altLang="en-US" dirty="0" smtClean="0"/>
              <a:t>シラバス経由で以下を知らせるとよい</a:t>
            </a:r>
            <a:endParaRPr kumimoji="1" lang="en-US" altLang="ja-JP" dirty="0" smtClean="0"/>
          </a:p>
          <a:p>
            <a:pPr lvl="1"/>
            <a:r>
              <a:rPr lang="ja-JP" altLang="en-US" dirty="0" smtClean="0"/>
              <a:t>学内者限定で誰でも読み書き許可された</a:t>
            </a:r>
            <a:r>
              <a:rPr lang="en-US" altLang="ja-JP" dirty="0" smtClean="0">
                <a:solidFill>
                  <a:schemeClr val="bg2">
                    <a:lumMod val="50000"/>
                  </a:schemeClr>
                </a:solidFill>
              </a:rPr>
              <a:t>Microsoft Excel Online</a:t>
            </a:r>
            <a:r>
              <a:rPr lang="ja-JP" altLang="en-US" dirty="0" smtClean="0">
                <a:solidFill>
                  <a:schemeClr val="bg2">
                    <a:lumMod val="50000"/>
                  </a:schemeClr>
                </a:solidFill>
              </a:rPr>
              <a:t>の</a:t>
            </a:r>
            <a:r>
              <a:rPr lang="en-US" altLang="ja-JP" dirty="0" smtClean="0">
                <a:solidFill>
                  <a:schemeClr val="bg2">
                    <a:lumMod val="50000"/>
                  </a:schemeClr>
                </a:solidFill>
              </a:rPr>
              <a:t>workbook</a:t>
            </a:r>
            <a:r>
              <a:rPr lang="en-US" altLang="ja-JP" dirty="0" smtClean="0"/>
              <a:t>. </a:t>
            </a:r>
            <a:r>
              <a:rPr lang="ja-JP" altLang="en-US" dirty="0" smtClean="0"/>
              <a:t>そこに以下を書く</a:t>
            </a:r>
            <a:endParaRPr kumimoji="1" lang="en-US" altLang="ja-JP" dirty="0" smtClean="0"/>
          </a:p>
          <a:p>
            <a:pPr lvl="2"/>
            <a:r>
              <a:rPr kumimoji="1" lang="en-US" altLang="ja-JP" dirty="0" smtClean="0">
                <a:solidFill>
                  <a:schemeClr val="bg2">
                    <a:lumMod val="50000"/>
                  </a:schemeClr>
                </a:solidFill>
              </a:rPr>
              <a:t>TV</a:t>
            </a:r>
            <a:r>
              <a:rPr kumimoji="1" lang="ja-JP" altLang="en-US" dirty="0" smtClean="0">
                <a:solidFill>
                  <a:schemeClr val="bg2">
                    <a:lumMod val="50000"/>
                  </a:schemeClr>
                </a:solidFill>
              </a:rPr>
              <a:t>会議の</a:t>
            </a:r>
            <a:r>
              <a:rPr kumimoji="1" lang="en-US" altLang="ja-JP" dirty="0" smtClean="0">
                <a:solidFill>
                  <a:schemeClr val="bg2">
                    <a:lumMod val="50000"/>
                  </a:schemeClr>
                </a:solidFill>
              </a:rPr>
              <a:t>URL</a:t>
            </a:r>
          </a:p>
          <a:p>
            <a:pPr lvl="2"/>
            <a:r>
              <a:rPr lang="ja-JP" altLang="en-US" dirty="0" smtClean="0"/>
              <a:t>追加の情報（例：質問サイト</a:t>
            </a:r>
            <a:r>
              <a:rPr lang="en-US" altLang="ja-JP" dirty="0" err="1" smtClean="0"/>
              <a:t>sli.do</a:t>
            </a:r>
            <a:r>
              <a:rPr lang="ja-JP" altLang="en-US" dirty="0" smtClean="0"/>
              <a:t>の</a:t>
            </a:r>
            <a:r>
              <a:rPr lang="en-US" altLang="ja-JP" dirty="0" smtClean="0"/>
              <a:t>URL</a:t>
            </a:r>
            <a:r>
              <a:rPr lang="ja-JP" altLang="en-US" dirty="0" smtClean="0"/>
              <a:t>）</a:t>
            </a:r>
            <a:endParaRPr lang="en-US" altLang="ja-JP" dirty="0" smtClean="0"/>
          </a:p>
          <a:p>
            <a:r>
              <a:rPr lang="ja-JP" altLang="en-US" dirty="0" smtClean="0"/>
              <a:t>なぜこうするか</a:t>
            </a:r>
            <a:r>
              <a:rPr lang="en-US" altLang="ja-JP" dirty="0" smtClean="0"/>
              <a:t>?</a:t>
            </a:r>
          </a:p>
          <a:p>
            <a:pPr lvl="1"/>
            <a:r>
              <a:rPr lang="ja-JP" altLang="en-US" dirty="0" smtClean="0">
                <a:solidFill>
                  <a:schemeClr val="bg2">
                    <a:lumMod val="50000"/>
                  </a:schemeClr>
                </a:solidFill>
              </a:rPr>
              <a:t>シラバスは</a:t>
            </a:r>
            <a:r>
              <a:rPr kumimoji="1" lang="ja-JP" altLang="en-US" dirty="0" smtClean="0">
                <a:solidFill>
                  <a:schemeClr val="bg2">
                    <a:lumMod val="50000"/>
                  </a:schemeClr>
                </a:solidFill>
              </a:rPr>
              <a:t>履修登録前でも見られる</a:t>
            </a:r>
            <a:r>
              <a:rPr kumimoji="1" lang="ja-JP" altLang="en-US" dirty="0" smtClean="0"/>
              <a:t>ので授業の初回でも大丈夫</a:t>
            </a:r>
          </a:p>
          <a:p>
            <a:pPr lvl="1"/>
            <a:r>
              <a:rPr lang="en-US" altLang="ja-JP" dirty="0" smtClean="0"/>
              <a:t>Excel Online</a:t>
            </a:r>
            <a:r>
              <a:rPr lang="ja-JP" altLang="en-US" dirty="0" smtClean="0"/>
              <a:t>の</a:t>
            </a:r>
            <a:r>
              <a:rPr lang="en-US" altLang="ja-JP" dirty="0" smtClean="0"/>
              <a:t>workbook</a:t>
            </a:r>
            <a:r>
              <a:rPr lang="ja-JP" altLang="en-US" dirty="0" smtClean="0"/>
              <a:t>は</a:t>
            </a:r>
            <a:r>
              <a:rPr lang="en-US" altLang="ja-JP" dirty="0" smtClean="0"/>
              <a:t>TV</a:t>
            </a:r>
            <a:r>
              <a:rPr lang="ja-JP" altLang="en-US" dirty="0" smtClean="0"/>
              <a:t>会議接続にトラブった時の</a:t>
            </a:r>
            <a:r>
              <a:rPr lang="ja-JP" altLang="en-US" dirty="0" smtClean="0">
                <a:solidFill>
                  <a:schemeClr val="bg2">
                    <a:lumMod val="50000"/>
                  </a:schemeClr>
                </a:solidFill>
              </a:rPr>
              <a:t>「保険」の通信路</a:t>
            </a:r>
            <a:endParaRPr lang="en-US" altLang="ja-JP" dirty="0" smtClean="0">
              <a:solidFill>
                <a:schemeClr val="bg2">
                  <a:lumMod val="50000"/>
                </a:schemeClr>
              </a:solidFill>
            </a:endParaRPr>
          </a:p>
          <a:p>
            <a:pPr lvl="2"/>
            <a:r>
              <a:rPr lang="ja-JP" altLang="en-US" dirty="0" smtClean="0"/>
              <a:t>ここに書き込めば簡易な通信ができる（「つなげません」）</a:t>
            </a:r>
            <a:endParaRPr lang="en-US" altLang="ja-JP" dirty="0" smtClean="0"/>
          </a:p>
          <a:p>
            <a:pPr lvl="2"/>
            <a:r>
              <a:rPr lang="ja-JP" altLang="en-US" dirty="0" smtClean="0"/>
              <a:t>簡単な投票くらいはここで自作できるかも</a:t>
            </a:r>
          </a:p>
          <a:p>
            <a:pPr lvl="1"/>
            <a:r>
              <a:rPr lang="ja-JP" altLang="en-US" dirty="0" smtClean="0"/>
              <a:t>情報の追加・修正がシラバス登録締め切り後も可能</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38</a:t>
            </a:fld>
            <a:endParaRPr kumimoji="1"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Microsoft Excel Online</a:t>
            </a:r>
            <a:r>
              <a:rPr lang="ja-JP" altLang="en-US" dirty="0" smtClean="0">
                <a:solidFill>
                  <a:srgbClr val="FF0000"/>
                </a:solidFill>
              </a:rPr>
              <a:t> </a:t>
            </a:r>
            <a:r>
              <a:rPr lang="ja-JP" altLang="en-US" sz="2400" dirty="0" smtClean="0">
                <a:solidFill>
                  <a:srgbClr val="FF0000"/>
                </a:solidFill>
              </a:rPr>
              <a:t>（</a:t>
            </a:r>
            <a:r>
              <a:rPr lang="en-US" altLang="ja-JP" sz="2400" dirty="0" smtClean="0">
                <a:solidFill>
                  <a:srgbClr val="FF0000"/>
                </a:solidFill>
              </a:rPr>
              <a:t>3/16</a:t>
            </a:r>
            <a:r>
              <a:rPr lang="ja-JP" altLang="en-US" sz="2400" dirty="0" smtClean="0">
                <a:solidFill>
                  <a:srgbClr val="FF0000"/>
                </a:solidFill>
              </a:rPr>
              <a:t>追加）</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Office 365</a:t>
            </a:r>
            <a:r>
              <a:rPr lang="ja-JP" altLang="en-US" dirty="0" smtClean="0"/>
              <a:t> </a:t>
            </a:r>
            <a:r>
              <a:rPr lang="en-US" altLang="ja-JP" dirty="0" smtClean="0"/>
              <a:t>: </a:t>
            </a:r>
            <a:r>
              <a:rPr kumimoji="1" lang="en-US" altLang="ja-JP" dirty="0" smtClean="0"/>
              <a:t>Microsoft</a:t>
            </a:r>
            <a:r>
              <a:rPr kumimoji="1" lang="ja-JP" altLang="en-US" dirty="0" smtClean="0"/>
              <a:t> </a:t>
            </a:r>
            <a:r>
              <a:rPr kumimoji="1" lang="en-US" altLang="ja-JP" dirty="0" smtClean="0"/>
              <a:t>Office</a:t>
            </a:r>
            <a:r>
              <a:rPr kumimoji="1" lang="ja-JP" altLang="en-US" dirty="0" smtClean="0"/>
              <a:t>のクラウド版</a:t>
            </a:r>
            <a:endParaRPr kumimoji="1" lang="en-US" altLang="ja-JP" dirty="0" smtClean="0"/>
          </a:p>
          <a:p>
            <a:pPr lvl="1"/>
            <a:r>
              <a:rPr lang="en-US" altLang="ja-JP" dirty="0" smtClean="0"/>
              <a:t>Microsoft Excel Online</a:t>
            </a:r>
            <a:r>
              <a:rPr lang="ja-JP" altLang="en-US" dirty="0" smtClean="0"/>
              <a:t>も含まれる</a:t>
            </a:r>
            <a:endParaRPr lang="en-US" altLang="ja-JP" dirty="0" smtClean="0"/>
          </a:p>
          <a:p>
            <a:r>
              <a:rPr kumimoji="1" lang="ja-JP" altLang="en-US" dirty="0" smtClean="0"/>
              <a:t>東京大学の教職員・学生は全員</a:t>
            </a:r>
            <a:r>
              <a:rPr kumimoji="1" lang="en-US" altLang="ja-JP" dirty="0" smtClean="0"/>
              <a:t>Office 365</a:t>
            </a:r>
            <a:r>
              <a:rPr lang="ja-JP" altLang="en-US" dirty="0" smtClean="0"/>
              <a:t>が使える</a:t>
            </a:r>
            <a:endParaRPr lang="en-US" altLang="ja-JP" dirty="0" smtClean="0"/>
          </a:p>
          <a:p>
            <a:pPr lvl="1"/>
            <a:r>
              <a:rPr kumimoji="1" lang="ja-JP" altLang="en-US" dirty="0" smtClean="0"/>
              <a:t>初期設定が必要</a:t>
            </a:r>
            <a:r>
              <a:rPr kumimoji="1" lang="en-US" altLang="ja-JP" dirty="0" smtClean="0"/>
              <a:t>: </a:t>
            </a:r>
            <a:r>
              <a:rPr kumimoji="1" lang="en-US" altLang="ja-JP" dirty="0" err="1" smtClean="0">
                <a:hlinkClick r:id="rId2"/>
              </a:rPr>
              <a:t>UTokyo</a:t>
            </a:r>
            <a:r>
              <a:rPr kumimoji="1" lang="en-US" altLang="ja-JP" dirty="0" smtClean="0">
                <a:hlinkClick r:id="rId2"/>
              </a:rPr>
              <a:t> Account</a:t>
            </a:r>
            <a:r>
              <a:rPr kumimoji="1" lang="ja-JP" altLang="en-US" dirty="0" smtClean="0">
                <a:hlinkClick r:id="rId2"/>
              </a:rPr>
              <a:t>利用者メニュー</a:t>
            </a:r>
            <a:r>
              <a:rPr kumimoji="1" lang="ja-JP" altLang="en-US" dirty="0" smtClean="0"/>
              <a:t>の「</a:t>
            </a:r>
            <a:r>
              <a:rPr kumimoji="1" lang="en-US" altLang="ja-JP" dirty="0" smtClean="0"/>
              <a:t>Office 365 </a:t>
            </a:r>
            <a:r>
              <a:rPr kumimoji="1" lang="en-US" altLang="ja-JP" dirty="0" err="1" smtClean="0"/>
              <a:t>ProPlus</a:t>
            </a:r>
            <a:r>
              <a:rPr lang="ja-JP" altLang="en-US" dirty="0" smtClean="0"/>
              <a:t>利用許諾」で「利用規約に合意し利用権を申請する 」</a:t>
            </a:r>
            <a:endParaRPr lang="en-US" altLang="ja-JP" dirty="0" smtClean="0"/>
          </a:p>
          <a:p>
            <a:r>
              <a:rPr kumimoji="1" lang="en-US" altLang="ja-JP" dirty="0" smtClean="0">
                <a:hlinkClick r:id="rId3"/>
              </a:rPr>
              <a:t>www.office.com </a:t>
            </a:r>
            <a:r>
              <a:rPr kumimoji="1" lang="ja-JP" altLang="en-US" dirty="0" smtClean="0"/>
              <a:t>からログイン</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39</a:t>
            </a:fld>
            <a:endParaRPr kumimoji="1" lang="ja-JP" altLang="en-US"/>
          </a:p>
        </p:txBody>
      </p:sp>
      <p:pic>
        <p:nvPicPr>
          <p:cNvPr id="7" name="図 6" descr="office365.png"/>
          <p:cNvPicPr>
            <a:picLocks noChangeAspect="1"/>
          </p:cNvPicPr>
          <p:nvPr/>
        </p:nvPicPr>
        <p:blipFill>
          <a:blip r:embed="rId4" cstate="print"/>
          <a:stretch>
            <a:fillRect/>
          </a:stretch>
        </p:blipFill>
        <p:spPr>
          <a:xfrm>
            <a:off x="2123728" y="5592463"/>
            <a:ext cx="5112568" cy="12655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第一部：</a:t>
            </a:r>
            <a:r>
              <a:rPr kumimoji="1" lang="en-US" altLang="ja-JP" dirty="0" smtClean="0"/>
              <a:t>Executive Summary</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東京大学のすべての教職員・学生は、</a:t>
            </a:r>
            <a:endParaRPr lang="en-US" altLang="ja-JP" dirty="0" smtClean="0"/>
          </a:p>
          <a:p>
            <a:pPr lvl="1"/>
            <a:r>
              <a:rPr lang="en-US" altLang="ja-JP" dirty="0" smtClean="0">
                <a:solidFill>
                  <a:schemeClr val="tx2">
                    <a:lumMod val="50000"/>
                    <a:lumOff val="50000"/>
                  </a:schemeClr>
                </a:solidFill>
              </a:rPr>
              <a:t>G Suite for Education </a:t>
            </a:r>
            <a:r>
              <a:rPr lang="ja-JP" altLang="en-US" dirty="0" smtClean="0"/>
              <a:t>という</a:t>
            </a:r>
            <a:r>
              <a:rPr lang="en-US" altLang="ja-JP" dirty="0" smtClean="0"/>
              <a:t>, Google</a:t>
            </a:r>
            <a:r>
              <a:rPr lang="ja-JP" altLang="en-US" dirty="0" smtClean="0"/>
              <a:t>のサービスセットに加入している</a:t>
            </a:r>
            <a:endParaRPr lang="en-US" altLang="ja-JP" dirty="0" smtClean="0"/>
          </a:p>
          <a:p>
            <a:pPr lvl="2"/>
            <a:r>
              <a:rPr lang="ja-JP" altLang="en-US" dirty="0" smtClean="0"/>
              <a:t>その一つが</a:t>
            </a:r>
            <a:r>
              <a:rPr lang="en-US" altLang="ja-JP" dirty="0" smtClean="0">
                <a:solidFill>
                  <a:schemeClr val="tx2">
                    <a:lumMod val="50000"/>
                    <a:lumOff val="50000"/>
                  </a:schemeClr>
                </a:solidFill>
              </a:rPr>
              <a:t>Google</a:t>
            </a:r>
            <a:r>
              <a:rPr lang="ja-JP" altLang="en-US" dirty="0" smtClean="0">
                <a:solidFill>
                  <a:schemeClr val="tx2">
                    <a:lumMod val="50000"/>
                    <a:lumOff val="50000"/>
                  </a:schemeClr>
                </a:solidFill>
              </a:rPr>
              <a:t>ハングアウト</a:t>
            </a:r>
            <a:r>
              <a:rPr lang="en-US" altLang="ja-JP" dirty="0" smtClean="0">
                <a:solidFill>
                  <a:schemeClr val="tx2">
                    <a:lumMod val="50000"/>
                    <a:lumOff val="50000"/>
                  </a:schemeClr>
                </a:solidFill>
              </a:rPr>
              <a:t>Meet</a:t>
            </a:r>
            <a:r>
              <a:rPr lang="ja-JP" altLang="en-US" dirty="0" smtClean="0"/>
              <a:t>という</a:t>
            </a:r>
            <a:r>
              <a:rPr lang="en-US" altLang="ja-JP" dirty="0" smtClean="0"/>
              <a:t>TV</a:t>
            </a:r>
            <a:r>
              <a:rPr lang="ja-JP" altLang="en-US" dirty="0" smtClean="0"/>
              <a:t>会議</a:t>
            </a:r>
            <a:endParaRPr lang="en-US" altLang="ja-JP" dirty="0" smtClean="0"/>
          </a:p>
          <a:p>
            <a:pPr lvl="2"/>
            <a:r>
              <a:rPr lang="ja-JP" altLang="en-US" dirty="0" smtClean="0"/>
              <a:t>その他お馴染みの</a:t>
            </a:r>
            <a:r>
              <a:rPr lang="en-US" altLang="ja-JP" dirty="0" smtClean="0"/>
              <a:t>Gmail, </a:t>
            </a:r>
            <a:r>
              <a:rPr lang="ja-JP" altLang="en-US" dirty="0" smtClean="0"/>
              <a:t>カレンダーなど</a:t>
            </a:r>
            <a:endParaRPr lang="en-US" altLang="ja-JP" dirty="0" smtClean="0"/>
          </a:p>
          <a:p>
            <a:pPr lvl="1"/>
            <a:r>
              <a:rPr lang="ja-JP" altLang="en-US" dirty="0" smtClean="0"/>
              <a:t>加えて</a:t>
            </a:r>
            <a:r>
              <a:rPr lang="en-US" altLang="ja-JP" dirty="0" smtClean="0">
                <a:solidFill>
                  <a:schemeClr val="tx2">
                    <a:lumMod val="50000"/>
                    <a:lumOff val="50000"/>
                  </a:schemeClr>
                </a:solidFill>
              </a:rPr>
              <a:t>2</a:t>
            </a:r>
            <a:r>
              <a:rPr lang="ja-JP" altLang="en-US" dirty="0" err="1" smtClean="0">
                <a:solidFill>
                  <a:schemeClr val="tx2">
                    <a:lumMod val="50000"/>
                    <a:lumOff val="50000"/>
                  </a:schemeClr>
                </a:solidFill>
              </a:rPr>
              <a:t>つの</a:t>
            </a:r>
            <a:r>
              <a:rPr lang="en-US" altLang="ja-JP" dirty="0" smtClean="0">
                <a:solidFill>
                  <a:schemeClr val="tx2">
                    <a:lumMod val="50000"/>
                    <a:lumOff val="50000"/>
                  </a:schemeClr>
                </a:solidFill>
              </a:rPr>
              <a:t>TV</a:t>
            </a:r>
            <a:r>
              <a:rPr lang="ja-JP" altLang="en-US" dirty="0" smtClean="0">
                <a:solidFill>
                  <a:schemeClr val="tx2">
                    <a:lumMod val="50000"/>
                    <a:lumOff val="50000"/>
                  </a:schemeClr>
                </a:solidFill>
              </a:rPr>
              <a:t>会議サービス</a:t>
            </a:r>
            <a:r>
              <a:rPr lang="ja-JP" altLang="en-US" dirty="0" smtClean="0"/>
              <a:t>を期間限定で無償利用可能（</a:t>
            </a:r>
            <a:r>
              <a:rPr lang="en-US" altLang="ja-JP" dirty="0" smtClean="0">
                <a:solidFill>
                  <a:schemeClr val="tx2">
                    <a:lumMod val="50000"/>
                    <a:lumOff val="50000"/>
                  </a:schemeClr>
                </a:solidFill>
              </a:rPr>
              <a:t>Zoom : </a:t>
            </a:r>
            <a:r>
              <a:rPr lang="ja-JP" altLang="en-US" dirty="0" smtClean="0">
                <a:solidFill>
                  <a:schemeClr val="tx2">
                    <a:lumMod val="50000"/>
                    <a:lumOff val="50000"/>
                  </a:schemeClr>
                </a:solidFill>
              </a:rPr>
              <a:t>～</a:t>
            </a:r>
            <a:r>
              <a:rPr lang="en-US" altLang="ja-JP" dirty="0" smtClean="0">
                <a:solidFill>
                  <a:schemeClr val="tx2">
                    <a:lumMod val="50000"/>
                    <a:lumOff val="50000"/>
                  </a:schemeClr>
                </a:solidFill>
              </a:rPr>
              <a:t>4/30, </a:t>
            </a:r>
            <a:r>
              <a:rPr lang="en-US" altLang="ja-JP" dirty="0" err="1" smtClean="0">
                <a:solidFill>
                  <a:schemeClr val="tx2">
                    <a:lumMod val="50000"/>
                    <a:lumOff val="50000"/>
                  </a:schemeClr>
                </a:solidFill>
              </a:rPr>
              <a:t>Webex</a:t>
            </a:r>
            <a:r>
              <a:rPr lang="en-US" altLang="ja-JP" dirty="0" smtClean="0">
                <a:solidFill>
                  <a:schemeClr val="tx2">
                    <a:lumMod val="50000"/>
                    <a:lumOff val="50000"/>
                  </a:schemeClr>
                </a:solidFill>
              </a:rPr>
              <a:t> : </a:t>
            </a:r>
            <a:r>
              <a:rPr lang="ja-JP" altLang="en-US" dirty="0" smtClean="0">
                <a:solidFill>
                  <a:schemeClr val="tx2">
                    <a:lumMod val="50000"/>
                    <a:lumOff val="50000"/>
                  </a:schemeClr>
                </a:solidFill>
              </a:rPr>
              <a:t>～</a:t>
            </a:r>
            <a:r>
              <a:rPr lang="en-US" altLang="ja-JP" smtClean="0">
                <a:solidFill>
                  <a:schemeClr val="tx2">
                    <a:lumMod val="50000"/>
                    <a:lumOff val="50000"/>
                  </a:schemeClr>
                </a:solidFill>
              </a:rPr>
              <a:t>6/8</a:t>
            </a:r>
            <a:r>
              <a:rPr lang="ja-JP" altLang="en-US" smtClean="0"/>
              <a:t>）</a:t>
            </a:r>
            <a:endParaRPr lang="en-US" altLang="ja-JP" dirty="0" smtClean="0"/>
          </a:p>
          <a:p>
            <a:pPr lvl="1"/>
            <a:r>
              <a:rPr lang="en-US" altLang="ja-JP" dirty="0" smtClean="0">
                <a:solidFill>
                  <a:schemeClr val="tx2">
                    <a:lumMod val="50000"/>
                    <a:lumOff val="50000"/>
                  </a:schemeClr>
                </a:solidFill>
              </a:rPr>
              <a:t>ITC-LMS</a:t>
            </a:r>
            <a:r>
              <a:rPr lang="ja-JP" altLang="en-US" dirty="0" smtClean="0"/>
              <a:t>という学習管理システムが使える</a:t>
            </a:r>
            <a:endParaRPr lang="en-US" altLang="ja-JP" dirty="0" smtClean="0"/>
          </a:p>
          <a:p>
            <a:r>
              <a:rPr lang="ja-JP" altLang="en-US" dirty="0" smtClean="0"/>
              <a:t>「</a:t>
            </a:r>
            <a:r>
              <a:rPr lang="en-US" altLang="ja-JP" dirty="0" smtClean="0"/>
              <a:t>ITC-LMS</a:t>
            </a:r>
            <a:r>
              <a:rPr lang="ja-JP" altLang="en-US" dirty="0" smtClean="0"/>
              <a:t>＋</a:t>
            </a:r>
            <a:r>
              <a:rPr lang="en-US" altLang="ja-JP" dirty="0" smtClean="0"/>
              <a:t>TV</a:t>
            </a:r>
            <a:r>
              <a:rPr lang="ja-JP" altLang="en-US" dirty="0" smtClean="0"/>
              <a:t>会議」で、授業のオンライン化の基本形になる</a:t>
            </a:r>
            <a:endParaRPr lang="en-US" altLang="ja-JP" dirty="0" smtClean="0"/>
          </a:p>
          <a:p>
            <a:endParaRPr kumimoji="1" lang="ja-JP" altLang="en-US" dirty="0"/>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学内者限定で</a:t>
            </a:r>
            <a:r>
              <a:rPr lang="ja-JP" altLang="en-US" dirty="0" smtClean="0"/>
              <a:t>誰でも読み書き許可された</a:t>
            </a:r>
            <a:r>
              <a:rPr lang="en-US" altLang="ja-JP" dirty="0" smtClean="0"/>
              <a:t>Excel Online workbook</a:t>
            </a:r>
            <a:r>
              <a:rPr lang="ja-JP" altLang="en-US" dirty="0" smtClean="0">
                <a:solidFill>
                  <a:srgbClr val="FF0000"/>
                </a:solidFill>
              </a:rPr>
              <a:t> </a:t>
            </a:r>
            <a:r>
              <a:rPr lang="ja-JP" altLang="en-US" sz="1800" dirty="0" smtClean="0">
                <a:solidFill>
                  <a:srgbClr val="FF0000"/>
                </a:solidFill>
              </a:rPr>
              <a:t>（</a:t>
            </a:r>
            <a:r>
              <a:rPr lang="en-US" altLang="ja-JP" sz="1800" dirty="0" smtClean="0">
                <a:solidFill>
                  <a:srgbClr val="FF0000"/>
                </a:solidFill>
              </a:rPr>
              <a:t>3/16</a:t>
            </a:r>
            <a:r>
              <a:rPr lang="ja-JP" altLang="en-US" sz="1800" dirty="0" smtClean="0">
                <a:solidFill>
                  <a:srgbClr val="FF0000"/>
                </a:solidFill>
              </a:rPr>
              <a:t>追加）</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hlinkClick r:id="rId2"/>
              </a:rPr>
              <a:t>www.office.com</a:t>
            </a:r>
            <a:r>
              <a:rPr kumimoji="1" lang="en-US" altLang="ja-JP" dirty="0" smtClean="0"/>
              <a:t> Start New Workbook</a:t>
            </a:r>
          </a:p>
          <a:p>
            <a:r>
              <a:rPr lang="en-US" altLang="ja-JP" dirty="0" smtClean="0"/>
              <a:t>Workbook</a:t>
            </a:r>
            <a:r>
              <a:rPr lang="ja-JP" altLang="en-US" dirty="0" smtClean="0"/>
              <a:t>から</a:t>
            </a:r>
            <a:r>
              <a:rPr lang="en-US" altLang="ja-JP" dirty="0" smtClean="0"/>
              <a:t>Share     </a:t>
            </a:r>
            <a:r>
              <a:rPr lang="ja-JP" altLang="en-US" dirty="0" smtClean="0"/>
              <a:t>         </a:t>
            </a:r>
            <a:endParaRPr lang="en-US" altLang="ja-JP" dirty="0" smtClean="0"/>
          </a:p>
          <a:p>
            <a:r>
              <a:rPr lang="en-US" altLang="ja-JP" dirty="0" smtClean="0"/>
              <a:t>Link Settings</a:t>
            </a:r>
            <a:r>
              <a:rPr lang="ja-JP" altLang="en-US" dirty="0" smtClean="0"/>
              <a:t>で</a:t>
            </a:r>
            <a:r>
              <a:rPr lang="en-US" altLang="ja-JP" dirty="0" smtClean="0"/>
              <a:t>People in The University of Tokyo with the link </a:t>
            </a:r>
            <a:r>
              <a:rPr lang="ja-JP" altLang="en-US" dirty="0" smtClean="0"/>
              <a:t>を選択</a:t>
            </a:r>
            <a:endParaRPr lang="en-US" altLang="ja-JP" dirty="0" smtClean="0"/>
          </a:p>
          <a:p>
            <a:pPr lvl="1"/>
            <a:r>
              <a:rPr lang="ja-JP" altLang="en-US" dirty="0" smtClean="0"/>
              <a:t>注：学外者からも読み書き可能な設定は存在ない</a:t>
            </a:r>
            <a:endParaRPr lang="en-US" altLang="ja-JP" dirty="0" smtClean="0"/>
          </a:p>
          <a:p>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40</a:t>
            </a:fld>
            <a:endParaRPr kumimoji="1" lang="ja-JP" altLang="en-US"/>
          </a:p>
        </p:txBody>
      </p:sp>
      <p:pic>
        <p:nvPicPr>
          <p:cNvPr id="7" name="図 6" descr="office-share.png"/>
          <p:cNvPicPr>
            <a:picLocks noChangeAspect="1"/>
          </p:cNvPicPr>
          <p:nvPr/>
        </p:nvPicPr>
        <p:blipFill>
          <a:blip r:embed="rId3" cstate="print"/>
          <a:stretch>
            <a:fillRect/>
          </a:stretch>
        </p:blipFill>
        <p:spPr>
          <a:xfrm>
            <a:off x="4614938" y="2132856"/>
            <a:ext cx="1109190" cy="458465"/>
          </a:xfrm>
          <a:prstGeom prst="rect">
            <a:avLst/>
          </a:prstGeom>
        </p:spPr>
      </p:pic>
      <p:grpSp>
        <p:nvGrpSpPr>
          <p:cNvPr id="10" name="グループ化 9"/>
          <p:cNvGrpSpPr/>
          <p:nvPr/>
        </p:nvGrpSpPr>
        <p:grpSpPr>
          <a:xfrm>
            <a:off x="5243725" y="4178098"/>
            <a:ext cx="3648755" cy="2707286"/>
            <a:chOff x="5223186" y="3717032"/>
            <a:chExt cx="3648755" cy="2707286"/>
          </a:xfrm>
        </p:grpSpPr>
        <p:pic>
          <p:nvPicPr>
            <p:cNvPr id="8" name="図 7" descr="people-in-the-university-of-tokyo.png"/>
            <p:cNvPicPr>
              <a:picLocks noChangeAspect="1"/>
            </p:cNvPicPr>
            <p:nvPr/>
          </p:nvPicPr>
          <p:blipFill>
            <a:blip r:embed="rId4" cstate="print"/>
            <a:stretch>
              <a:fillRect/>
            </a:stretch>
          </p:blipFill>
          <p:spPr>
            <a:xfrm>
              <a:off x="5223186" y="3717032"/>
              <a:ext cx="3648755" cy="2707286"/>
            </a:xfrm>
            <a:prstGeom prst="rect">
              <a:avLst/>
            </a:prstGeom>
          </p:spPr>
        </p:pic>
        <p:sp>
          <p:nvSpPr>
            <p:cNvPr id="9" name="円/楕円 8"/>
            <p:cNvSpPr/>
            <p:nvPr/>
          </p:nvSpPr>
          <p:spPr>
            <a:xfrm>
              <a:off x="6444208" y="4797152"/>
              <a:ext cx="158417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授業運営上の考え方</a:t>
            </a:r>
            <a:endParaRPr kumimoji="1" lang="ja-JP" altLang="en-US" dirty="0"/>
          </a:p>
        </p:txBody>
      </p:sp>
      <p:sp>
        <p:nvSpPr>
          <p:cNvPr id="3" name="コンテンツ プレースホルダ 2"/>
          <p:cNvSpPr>
            <a:spLocks noGrp="1"/>
          </p:cNvSpPr>
          <p:nvPr>
            <p:ph idx="1"/>
          </p:nvPr>
        </p:nvSpPr>
        <p:spPr>
          <a:xfrm>
            <a:off x="179512" y="1500174"/>
            <a:ext cx="8964488" cy="4525963"/>
          </a:xfrm>
        </p:spPr>
        <p:txBody>
          <a:bodyPr>
            <a:normAutofit fontScale="92500" lnSpcReduction="10000"/>
          </a:bodyPr>
          <a:lstStyle/>
          <a:p>
            <a:r>
              <a:rPr kumimoji="1" lang="ja-JP" altLang="en-US" dirty="0" smtClean="0"/>
              <a:t>授業 </a:t>
            </a:r>
            <a:r>
              <a:rPr kumimoji="1" lang="ja-JP" altLang="en-US" dirty="0" smtClean="0">
                <a:sym typeface="Symbol"/>
              </a:rPr>
              <a:t></a:t>
            </a:r>
            <a:r>
              <a:rPr kumimoji="1" lang="ja-JP" altLang="en-US" dirty="0" smtClean="0">
                <a:solidFill>
                  <a:schemeClr val="bg2">
                    <a:lumMod val="50000"/>
                  </a:schemeClr>
                </a:solidFill>
              </a:rPr>
              <a:t>「大人数の」「もともと知り合いでない人」</a:t>
            </a:r>
            <a:r>
              <a:rPr kumimoji="1" lang="ja-JP" altLang="en-US" dirty="0" smtClean="0"/>
              <a:t>との会議</a:t>
            </a:r>
            <a:endParaRPr kumimoji="1" lang="en-US" altLang="ja-JP" dirty="0" smtClean="0"/>
          </a:p>
          <a:p>
            <a:pPr lvl="1"/>
            <a:r>
              <a:rPr kumimoji="1" lang="ja-JP" altLang="en-US" dirty="0" smtClean="0"/>
              <a:t>知り合い同士の少人数会議と異なる部分がある</a:t>
            </a:r>
            <a:endParaRPr kumimoji="1" lang="en-US" altLang="ja-JP" dirty="0" smtClean="0"/>
          </a:p>
          <a:p>
            <a:pPr lvl="1"/>
            <a:r>
              <a:rPr lang="ja-JP" altLang="en-US" dirty="0" smtClean="0"/>
              <a:t>接続トラブル者との通信（メールや電話は無理）</a:t>
            </a:r>
            <a:endParaRPr lang="en-US" altLang="ja-JP" dirty="0" smtClean="0"/>
          </a:p>
          <a:p>
            <a:pPr lvl="1"/>
            <a:r>
              <a:rPr kumimoji="1" lang="ja-JP" altLang="en-US" dirty="0" smtClean="0"/>
              <a:t>自由発言は無理（「仕切り」が必要）</a:t>
            </a:r>
            <a:endParaRPr kumimoji="1" lang="en-US" altLang="ja-JP" dirty="0" smtClean="0"/>
          </a:p>
          <a:p>
            <a:pPr lvl="1"/>
            <a:r>
              <a:rPr lang="ja-JP" altLang="en-US" dirty="0" smtClean="0"/>
              <a:t>トラブルゼロは保証できない（保険として録画）</a:t>
            </a:r>
            <a:endParaRPr kumimoji="1" lang="en-US" altLang="ja-JP" dirty="0" smtClean="0"/>
          </a:p>
          <a:p>
            <a:r>
              <a:rPr lang="ja-JP" altLang="en-US" dirty="0" smtClean="0"/>
              <a:t>ルール（お作法とトラブル時のアクション）とその徹底が大事</a:t>
            </a:r>
            <a:endParaRPr lang="en-US" altLang="ja-JP" dirty="0" smtClean="0"/>
          </a:p>
          <a:p>
            <a:r>
              <a:rPr lang="ja-JP" altLang="en-US" dirty="0" smtClean="0"/>
              <a:t>オンラインの学会開催などのノウハウも大いに参考になる</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41</a:t>
            </a:fld>
            <a:endParaRPr kumimoji="1" lang="ja-JP"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参考：学会オンライン開催</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DEIM</a:t>
            </a:r>
            <a:r>
              <a:rPr lang="ja-JP" altLang="en-US" dirty="0" smtClean="0"/>
              <a:t> </a:t>
            </a:r>
            <a:r>
              <a:rPr lang="en-US" altLang="ja-JP" dirty="0" smtClean="0">
                <a:hlinkClick r:id="rId2"/>
              </a:rPr>
              <a:t>https://db-event.jpn.org/deim2020/</a:t>
            </a:r>
            <a:endParaRPr lang="en-US" altLang="ja-JP" dirty="0" smtClean="0"/>
          </a:p>
          <a:p>
            <a:pPr lvl="1"/>
            <a:r>
              <a:rPr kumimoji="1" lang="ja-JP" altLang="en-US" dirty="0" smtClean="0"/>
              <a:t>データベース研究会</a:t>
            </a:r>
            <a:endParaRPr kumimoji="1" lang="en-US" altLang="ja-JP" dirty="0" smtClean="0"/>
          </a:p>
          <a:p>
            <a:r>
              <a:rPr kumimoji="1" lang="ja-JP" altLang="en-US" dirty="0" smtClean="0"/>
              <a:t>参加者</a:t>
            </a:r>
            <a:r>
              <a:rPr kumimoji="1" lang="en-US" altLang="ja-JP" dirty="0" smtClean="0"/>
              <a:t>563</a:t>
            </a:r>
            <a:r>
              <a:rPr kumimoji="1" lang="ja-JP" altLang="en-US" dirty="0" smtClean="0"/>
              <a:t>名を完全オンライン実施</a:t>
            </a:r>
            <a:endParaRPr kumimoji="1" lang="en-US" altLang="ja-JP" dirty="0" smtClean="0"/>
          </a:p>
          <a:p>
            <a:r>
              <a:rPr lang="ja-JP" altLang="en-US" dirty="0" smtClean="0"/>
              <a:t>オンライン開催虎の巻</a:t>
            </a:r>
            <a:r>
              <a:rPr lang="en-US" altLang="ja-JP" dirty="0" smtClean="0">
                <a:hlinkClick r:id="rId3"/>
              </a:rPr>
              <a:t>https://github.com/DEIM2020/wiki/blob/master/README.md</a:t>
            </a:r>
            <a:endParaRPr lang="en-US" altLang="ja-JP" dirty="0" smtClean="0"/>
          </a:p>
          <a:p>
            <a:r>
              <a:rPr kumimoji="1" lang="ja-JP" altLang="en-US" dirty="0" smtClean="0"/>
              <a:t>この例に倣い多くの研究会がその後オンライン開催している</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42</a:t>
            </a:fld>
            <a:endParaRPr kumimoji="1" lang="ja-JP"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授業設計上の考え方（私見）</a:t>
            </a:r>
            <a:endParaRPr kumimoji="1" lang="ja-JP" altLang="en-US" dirty="0"/>
          </a:p>
        </p:txBody>
      </p:sp>
      <p:sp>
        <p:nvSpPr>
          <p:cNvPr id="3" name="コンテンツ プレースホルダ 2"/>
          <p:cNvSpPr>
            <a:spLocks noGrp="1"/>
          </p:cNvSpPr>
          <p:nvPr>
            <p:ph idx="1"/>
          </p:nvPr>
        </p:nvSpPr>
        <p:spPr>
          <a:xfrm>
            <a:off x="457200" y="1500174"/>
            <a:ext cx="8686800" cy="4525963"/>
          </a:xfrm>
        </p:spPr>
        <p:txBody>
          <a:bodyPr>
            <a:normAutofit fontScale="70000" lnSpcReduction="20000"/>
          </a:bodyPr>
          <a:lstStyle/>
          <a:p>
            <a:r>
              <a:rPr lang="ja-JP" altLang="en-US" dirty="0" smtClean="0">
                <a:solidFill>
                  <a:schemeClr val="bg2">
                    <a:lumMod val="50000"/>
                  </a:schemeClr>
                </a:solidFill>
              </a:rPr>
              <a:t>無理をしない</a:t>
            </a:r>
            <a:r>
              <a:rPr lang="ja-JP" altLang="en-US" dirty="0" smtClean="0"/>
              <a:t>、ゆったりと設計する</a:t>
            </a:r>
            <a:endParaRPr lang="en-US" altLang="ja-JP" dirty="0" smtClean="0"/>
          </a:p>
          <a:p>
            <a:pPr lvl="1"/>
            <a:r>
              <a:rPr lang="ja-JP" altLang="en-US" dirty="0" smtClean="0"/>
              <a:t>初回最初の一時間は「つなげる練習、会話の練習です」と言ってやるとか</a:t>
            </a:r>
            <a:endParaRPr lang="en-US" altLang="ja-JP" dirty="0" smtClean="0"/>
          </a:p>
          <a:p>
            <a:pPr lvl="2"/>
            <a:r>
              <a:rPr lang="ja-JP" altLang="en-US" dirty="0" smtClean="0"/>
              <a:t>最初からそのつもりと言って</a:t>
            </a:r>
            <a:r>
              <a:rPr lang="en-US" altLang="ja-JP" dirty="0" smtClean="0"/>
              <a:t>1</a:t>
            </a:r>
            <a:r>
              <a:rPr lang="ja-JP" altLang="en-US" dirty="0" smtClean="0"/>
              <a:t>時間つなげる練習するのと、中身に入りたいのに入れずに焦りながら</a:t>
            </a:r>
            <a:r>
              <a:rPr lang="en-US" altLang="ja-JP" dirty="0" smtClean="0"/>
              <a:t>1</a:t>
            </a:r>
            <a:r>
              <a:rPr lang="ja-JP" altLang="en-US" dirty="0" smtClean="0"/>
              <a:t>時間消費するのでは、見た目も全く違う</a:t>
            </a:r>
            <a:endParaRPr lang="en-US" altLang="ja-JP" dirty="0" smtClean="0"/>
          </a:p>
          <a:p>
            <a:pPr lvl="1"/>
            <a:r>
              <a:rPr lang="ja-JP" altLang="en-US" dirty="0" smtClean="0"/>
              <a:t>最初の</a:t>
            </a:r>
            <a:r>
              <a:rPr lang="en-US" altLang="ja-JP" dirty="0" smtClean="0"/>
              <a:t>1, 2</a:t>
            </a:r>
            <a:r>
              <a:rPr lang="ja-JP" altLang="en-US" dirty="0" smtClean="0"/>
              <a:t>回は（少人数に分けて）対面でつなげる練習をするとか</a:t>
            </a:r>
            <a:endParaRPr lang="en-US" altLang="ja-JP" dirty="0" smtClean="0"/>
          </a:p>
          <a:p>
            <a:pPr lvl="1"/>
            <a:r>
              <a:rPr lang="ja-JP" altLang="en-US" dirty="0" smtClean="0"/>
              <a:t>期間をとって授業時間外につなげる練習をさせるとか</a:t>
            </a:r>
            <a:endParaRPr lang="en-US" altLang="ja-JP" dirty="0" smtClean="0"/>
          </a:p>
          <a:p>
            <a:pPr lvl="1"/>
            <a:r>
              <a:rPr kumimoji="1" lang="ja-JP" altLang="en-US" dirty="0" smtClean="0">
                <a:solidFill>
                  <a:schemeClr val="bg2">
                    <a:lumMod val="50000"/>
                  </a:schemeClr>
                </a:solidFill>
              </a:rPr>
              <a:t>「どうしてもつながらなかったらこう」</a:t>
            </a:r>
            <a:r>
              <a:rPr kumimoji="1" lang="ja-JP" altLang="en-US" dirty="0" smtClean="0"/>
              <a:t>という約束をしておく（録画を見る、授業</a:t>
            </a:r>
            <a:r>
              <a:rPr kumimoji="1" lang="en-US" altLang="ja-JP" dirty="0" smtClean="0"/>
              <a:t>HP</a:t>
            </a:r>
            <a:r>
              <a:rPr kumimoji="1" lang="ja-JP" altLang="en-US" dirty="0" smtClean="0"/>
              <a:t>や</a:t>
            </a:r>
            <a:r>
              <a:rPr kumimoji="1" lang="en-US" altLang="ja-JP" dirty="0" smtClean="0"/>
              <a:t>LMS</a:t>
            </a:r>
            <a:r>
              <a:rPr kumimoji="1" lang="ja-JP" altLang="en-US" dirty="0" smtClean="0"/>
              <a:t>に課題を出す、云々）とか</a:t>
            </a:r>
            <a:endParaRPr kumimoji="1" lang="en-US" altLang="ja-JP" dirty="0" smtClean="0"/>
          </a:p>
          <a:p>
            <a:pPr lvl="1"/>
            <a:r>
              <a:rPr lang="ja-JP" altLang="en-US" smtClean="0"/>
              <a:t>時々深呼吸。こまめなインタラクションをしてみる。</a:t>
            </a:r>
            <a:endParaRPr kumimoji="1" lang="en-US" altLang="ja-JP" dirty="0" smtClean="0"/>
          </a:p>
          <a:p>
            <a:r>
              <a:rPr kumimoji="1" lang="ja-JP" altLang="en-US" dirty="0" smtClean="0"/>
              <a:t>授業内容のオンラインへの</a:t>
            </a:r>
            <a:r>
              <a:rPr lang="ja-JP" altLang="en-US" dirty="0" smtClean="0"/>
              <a:t>「</a:t>
            </a:r>
            <a:r>
              <a:rPr kumimoji="1" lang="ja-JP" altLang="en-US" dirty="0" smtClean="0"/>
              <a:t>移植」にこだわらない</a:t>
            </a:r>
            <a:endParaRPr kumimoji="1" lang="en-US" altLang="ja-JP" dirty="0" smtClean="0"/>
          </a:p>
          <a:p>
            <a:pPr lvl="1"/>
            <a:r>
              <a:rPr kumimoji="1" lang="ja-JP" altLang="en-US" dirty="0" smtClean="0"/>
              <a:t>オフライン教材での自習中心（反転授業）</a:t>
            </a:r>
            <a:r>
              <a:rPr lang="ja-JP" altLang="en-US" dirty="0" smtClean="0"/>
              <a:t>への</a:t>
            </a:r>
            <a:r>
              <a:rPr kumimoji="1" lang="ja-JP" altLang="en-US" dirty="0" smtClean="0"/>
              <a:t>シフト</a:t>
            </a:r>
            <a:endParaRPr kumimoji="1" lang="en-US" altLang="ja-JP" dirty="0" smtClean="0"/>
          </a:p>
          <a:p>
            <a:pPr lvl="1"/>
            <a:r>
              <a:rPr lang="ja-JP" altLang="en-US" dirty="0" smtClean="0"/>
              <a:t>大事なのは学んだかどうかであって授業を聞いたかどうかではない</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43</a:t>
            </a:fld>
            <a:endParaRPr kumimoji="1" lang="ja-JP"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認識済み</a:t>
            </a:r>
            <a:r>
              <a:rPr kumimoji="1" lang="ja-JP" altLang="en-US" dirty="0" smtClean="0"/>
              <a:t>課題・今後の予定</a:t>
            </a:r>
            <a:r>
              <a:rPr kumimoji="1" lang="en-US" altLang="ja-JP" dirty="0" smtClean="0"/>
              <a:t>(I)</a:t>
            </a:r>
            <a:br>
              <a:rPr kumimoji="1" lang="en-US" altLang="ja-JP" dirty="0" smtClean="0"/>
            </a:br>
            <a:r>
              <a:rPr lang="ja-JP" altLang="en-US" dirty="0" smtClean="0"/>
              <a:t>円滑な遂行のサポート</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協力者のための連絡網</a:t>
            </a:r>
            <a:endParaRPr lang="en-US" altLang="ja-JP" dirty="0" smtClean="0"/>
          </a:p>
          <a:p>
            <a:pPr lvl="1"/>
            <a:r>
              <a:rPr lang="ja-JP" altLang="en-US" dirty="0" smtClean="0"/>
              <a:t>詳しい人は部局や身分を問わず協力していただける体制を作りたい</a:t>
            </a:r>
            <a:endParaRPr lang="en-US" altLang="ja-JP" dirty="0" smtClean="0"/>
          </a:p>
          <a:p>
            <a:pPr lvl="1"/>
            <a:r>
              <a:rPr lang="en-US" altLang="ja-JP" dirty="0" smtClean="0"/>
              <a:t>TA</a:t>
            </a:r>
            <a:r>
              <a:rPr lang="ja-JP" altLang="en-US" dirty="0" smtClean="0"/>
              <a:t>（予算）</a:t>
            </a:r>
            <a:endParaRPr lang="en-US" altLang="ja-JP" dirty="0" smtClean="0"/>
          </a:p>
          <a:p>
            <a:r>
              <a:rPr lang="ja-JP" altLang="en-US" dirty="0" smtClean="0"/>
              <a:t>全部局サポートのための連絡網</a:t>
            </a:r>
            <a:endParaRPr lang="en-US" altLang="ja-JP" dirty="0" smtClean="0"/>
          </a:p>
          <a:p>
            <a:r>
              <a:rPr lang="ja-JP" altLang="en-US" dirty="0" smtClean="0"/>
              <a:t>授業を受ける学生への</a:t>
            </a:r>
            <a:r>
              <a:rPr lang="ja-JP" altLang="en-US" dirty="0" smtClean="0">
                <a:solidFill>
                  <a:schemeClr val="bg2">
                    <a:lumMod val="50000"/>
                  </a:schemeClr>
                </a:solidFill>
              </a:rPr>
              <a:t>共通トレーニング</a:t>
            </a:r>
            <a:endParaRPr lang="en-US" altLang="ja-JP" dirty="0" smtClean="0">
              <a:solidFill>
                <a:schemeClr val="bg2">
                  <a:lumMod val="50000"/>
                </a:schemeClr>
              </a:solidFill>
            </a:endParaRPr>
          </a:p>
          <a:p>
            <a:pPr lvl="1"/>
            <a:r>
              <a:rPr lang="ja-JP" altLang="en-US" dirty="0" smtClean="0">
                <a:solidFill>
                  <a:schemeClr val="tx1"/>
                </a:solidFill>
              </a:rPr>
              <a:t>ほとんどのトラブルは参加者の側で生ずる</a:t>
            </a:r>
            <a:endParaRPr lang="en-US" altLang="ja-JP" dirty="0" smtClean="0">
              <a:solidFill>
                <a:schemeClr val="tx1"/>
              </a:solidFill>
            </a:endParaRPr>
          </a:p>
          <a:p>
            <a:r>
              <a:rPr kumimoji="1" lang="ja-JP" altLang="en-US" dirty="0" smtClean="0"/>
              <a:t>教員・</a:t>
            </a:r>
            <a:r>
              <a:rPr kumimoji="1" lang="en-US" altLang="ja-JP" dirty="0" smtClean="0"/>
              <a:t>TA</a:t>
            </a:r>
            <a:r>
              <a:rPr kumimoji="1" lang="ja-JP" altLang="en-US" dirty="0" smtClean="0"/>
              <a:t>に対する練習会</a:t>
            </a:r>
            <a:endParaRPr kumimoji="1" lang="en-US" altLang="ja-JP" dirty="0" smtClean="0"/>
          </a:p>
          <a:p>
            <a:pPr lvl="1"/>
            <a:r>
              <a:rPr kumimoji="1" lang="ja-JP" altLang="en-US" dirty="0" smtClean="0"/>
              <a:t>実施体制は要考慮（互助網が必須。協力できる人を拡大）</a:t>
            </a:r>
            <a:endParaRPr kumimoji="1" lang="en-US" altLang="ja-JP" dirty="0" smtClean="0"/>
          </a:p>
          <a:p>
            <a:r>
              <a:rPr kumimoji="1" lang="en-US" altLang="ja-JP" dirty="0" smtClean="0"/>
              <a:t>Zoom, </a:t>
            </a:r>
            <a:r>
              <a:rPr kumimoji="1" lang="en-US" altLang="ja-JP" dirty="0" err="1" smtClean="0"/>
              <a:t>Webex</a:t>
            </a:r>
            <a:r>
              <a:rPr kumimoji="1" lang="ja-JP" altLang="en-US" dirty="0" smtClean="0"/>
              <a:t>の期間限定終了後の契約（予算）</a:t>
            </a:r>
            <a:endParaRPr kumimoji="1" lang="en-US" altLang="ja-JP" dirty="0" smtClean="0"/>
          </a:p>
          <a:p>
            <a:r>
              <a:rPr kumimoji="1" lang="ja-JP" altLang="en-US" dirty="0" smtClean="0"/>
              <a:t>自宅に通信量無制限の通信環境がない（モバイルのみ）学生の「パケ死」問題（キャンパス提供または予算）</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44</a:t>
            </a:fld>
            <a:endParaRPr kumimoji="1" lang="ja-JP"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学生への共通トレーニング</a:t>
            </a:r>
            <a:r>
              <a:rPr kumimoji="1" lang="en-US" altLang="ja-JP" dirty="0" smtClean="0"/>
              <a:t/>
            </a:r>
            <a:br>
              <a:rPr kumimoji="1" lang="en-US" altLang="ja-JP" dirty="0" smtClean="0"/>
            </a:br>
            <a:r>
              <a:rPr kumimoji="1" lang="ja-JP" altLang="en-US" dirty="0" smtClean="0"/>
              <a:t>（</a:t>
            </a:r>
            <a:r>
              <a:rPr lang="ja-JP" altLang="en-US" dirty="0" smtClean="0"/>
              <a:t>イメージ）</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kumimoji="1" lang="en-US" altLang="ja-JP" dirty="0" smtClean="0"/>
              <a:t>LMS</a:t>
            </a:r>
            <a:r>
              <a:rPr kumimoji="1" lang="ja-JP" altLang="en-US" dirty="0" smtClean="0"/>
              <a:t>ログイン、出欠、お知らせ、アドレス登録</a:t>
            </a:r>
            <a:endParaRPr kumimoji="1" lang="en-US" altLang="ja-JP" dirty="0" smtClean="0"/>
          </a:p>
          <a:p>
            <a:r>
              <a:rPr lang="en-US" altLang="ja-JP" dirty="0" smtClean="0"/>
              <a:t>ECCS</a:t>
            </a:r>
            <a:r>
              <a:rPr lang="ja-JP" altLang="en-US" dirty="0" smtClean="0"/>
              <a:t>クラウドメール（</a:t>
            </a:r>
            <a:r>
              <a:rPr lang="en-US" altLang="ja-JP" dirty="0" smtClean="0"/>
              <a:t>@</a:t>
            </a:r>
            <a:r>
              <a:rPr lang="en-US" altLang="ja-JP" dirty="0" err="1" smtClean="0"/>
              <a:t>g.ecc.u-tokyo.ac.jp</a:t>
            </a:r>
            <a:r>
              <a:rPr lang="ja-JP" altLang="en-US" dirty="0" smtClean="0"/>
              <a:t>）</a:t>
            </a:r>
            <a:endParaRPr kumimoji="1" lang="en-US" altLang="ja-JP" dirty="0" smtClean="0"/>
          </a:p>
          <a:p>
            <a:r>
              <a:rPr kumimoji="1" lang="ja-JP" altLang="en-US" dirty="0" smtClean="0"/>
              <a:t>〇月〇日（授業開始）に十分先立ち、</a:t>
            </a:r>
            <a:r>
              <a:rPr lang="en-US" altLang="ja-JP" dirty="0" smtClean="0"/>
              <a:t>TV</a:t>
            </a:r>
            <a:r>
              <a:rPr lang="ja-JP" altLang="en-US" dirty="0" smtClean="0"/>
              <a:t>会議練習</a:t>
            </a:r>
            <a:endParaRPr kumimoji="1" lang="en-US" altLang="ja-JP" dirty="0" smtClean="0"/>
          </a:p>
          <a:p>
            <a:pPr lvl="1"/>
            <a:r>
              <a:rPr lang="ja-JP" altLang="en-US" dirty="0" smtClean="0"/>
              <a:t>接続できることの確認</a:t>
            </a:r>
            <a:endParaRPr lang="en-US" altLang="ja-JP" dirty="0" smtClean="0"/>
          </a:p>
          <a:p>
            <a:pPr lvl="1"/>
            <a:r>
              <a:rPr kumimoji="1" lang="ja-JP" altLang="en-US" dirty="0" smtClean="0"/>
              <a:t>音声、ビデオが問題なく流れることの確認</a:t>
            </a:r>
            <a:endParaRPr kumimoji="1" lang="en-US" altLang="ja-JP" dirty="0" smtClean="0"/>
          </a:p>
          <a:p>
            <a:pPr lvl="1"/>
            <a:r>
              <a:rPr lang="ja-JP" altLang="en-US" dirty="0" smtClean="0"/>
              <a:t>音声が送れることの確認</a:t>
            </a:r>
            <a:endParaRPr lang="en-US" altLang="ja-JP" dirty="0" smtClean="0"/>
          </a:p>
          <a:p>
            <a:pPr lvl="1"/>
            <a:r>
              <a:rPr lang="ja-JP" altLang="en-US" dirty="0" smtClean="0"/>
              <a:t>授業では必ず事前テスト済みのパターンを使うこと（接続のトラブルを減らす）の徹底</a:t>
            </a:r>
            <a:endParaRPr lang="en-US" altLang="ja-JP" dirty="0" smtClean="0"/>
          </a:p>
          <a:p>
            <a:pPr lvl="1"/>
            <a:r>
              <a:rPr lang="en-US" altLang="ja-JP" dirty="0" smtClean="0"/>
              <a:t>Chat, </a:t>
            </a:r>
            <a:r>
              <a:rPr lang="ja-JP" altLang="en-US" dirty="0" smtClean="0"/>
              <a:t>手上げ、</a:t>
            </a:r>
            <a:r>
              <a:rPr lang="en-US" altLang="ja-JP" dirty="0" smtClean="0"/>
              <a:t>etc.</a:t>
            </a:r>
            <a:r>
              <a:rPr lang="ja-JP" altLang="en-US" dirty="0" smtClean="0"/>
              <a:t>の練習</a:t>
            </a:r>
            <a:endParaRPr kumimoji="1" lang="en-US" altLang="ja-JP" dirty="0" smtClean="0"/>
          </a:p>
          <a:p>
            <a:r>
              <a:rPr kumimoji="1" lang="en-US" altLang="ja-JP" dirty="0" smtClean="0"/>
              <a:t>Google Spreadsheet</a:t>
            </a:r>
            <a:r>
              <a:rPr kumimoji="1" lang="ja-JP" altLang="en-US" dirty="0" err="1" smtClean="0"/>
              <a:t>への</a:t>
            </a:r>
            <a:r>
              <a:rPr kumimoji="1" lang="ja-JP" altLang="en-US" dirty="0" smtClean="0"/>
              <a:t>書き込み練習</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45</a:t>
            </a:fld>
            <a:endParaRPr kumimoji="1" lang="ja-JP"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認識している課題</a:t>
            </a:r>
            <a:r>
              <a:rPr kumimoji="1" lang="en-US" altLang="ja-JP" dirty="0" smtClean="0"/>
              <a:t>(II)</a:t>
            </a:r>
            <a:br>
              <a:rPr kumimoji="1" lang="en-US" altLang="ja-JP" dirty="0" smtClean="0"/>
            </a:br>
            <a:r>
              <a:rPr lang="ja-JP" altLang="en-US" dirty="0" smtClean="0"/>
              <a:t>授業の実施に関する問題</a:t>
            </a:r>
            <a:endParaRPr kumimoji="1" lang="ja-JP" altLang="en-US" dirty="0"/>
          </a:p>
        </p:txBody>
      </p:sp>
      <p:sp>
        <p:nvSpPr>
          <p:cNvPr id="3" name="コンテンツ プレースホルダ 2"/>
          <p:cNvSpPr>
            <a:spLocks noGrp="1"/>
          </p:cNvSpPr>
          <p:nvPr>
            <p:ph idx="1"/>
          </p:nvPr>
        </p:nvSpPr>
        <p:spPr>
          <a:xfrm>
            <a:off x="457200" y="1500175"/>
            <a:ext cx="8229600" cy="2936938"/>
          </a:xfrm>
        </p:spPr>
        <p:txBody>
          <a:bodyPr/>
          <a:lstStyle/>
          <a:p>
            <a:r>
              <a:rPr kumimoji="1" lang="ja-JP" altLang="en-US" dirty="0" smtClean="0"/>
              <a:t>板書</a:t>
            </a:r>
            <a:endParaRPr kumimoji="1" lang="en-US" altLang="ja-JP" dirty="0" smtClean="0"/>
          </a:p>
          <a:p>
            <a:r>
              <a:rPr kumimoji="1" lang="ja-JP" altLang="en-US" dirty="0" smtClean="0"/>
              <a:t>実験</a:t>
            </a:r>
            <a:endParaRPr kumimoji="1" lang="en-US" altLang="ja-JP" dirty="0" smtClean="0"/>
          </a:p>
          <a:p>
            <a:r>
              <a:rPr lang="ja-JP" altLang="en-US" dirty="0" smtClean="0"/>
              <a:t>語学、日本語教室（会話、発音）</a:t>
            </a:r>
            <a:endParaRPr kumimoji="1" lang="en-US" altLang="ja-JP" dirty="0" smtClean="0"/>
          </a:p>
          <a:p>
            <a:r>
              <a:rPr kumimoji="1" lang="ja-JP" altLang="en-US" dirty="0" smtClean="0"/>
              <a:t>議論中心</a:t>
            </a:r>
            <a:endParaRPr kumimoji="1" lang="en-US" altLang="ja-JP" dirty="0" smtClean="0"/>
          </a:p>
          <a:p>
            <a:r>
              <a:rPr kumimoji="1" lang="ja-JP" altLang="en-US" dirty="0" smtClean="0"/>
              <a:t>学生の意欲維持</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46</a:t>
            </a:fld>
            <a:endParaRPr kumimoji="1" lang="ja-JP" altLang="en-US"/>
          </a:p>
        </p:txBody>
      </p:sp>
      <p:sp>
        <p:nvSpPr>
          <p:cNvPr id="7" name="コンテンツ プレースホルダ 2"/>
          <p:cNvSpPr txBox="1">
            <a:spLocks/>
          </p:cNvSpPr>
          <p:nvPr/>
        </p:nvSpPr>
        <p:spPr>
          <a:xfrm>
            <a:off x="467544" y="4581128"/>
            <a:ext cx="8229600" cy="1656184"/>
          </a:xfrm>
          <a:prstGeom prst="rect">
            <a:avLst/>
          </a:prstGeom>
        </p:spPr>
        <p:txBody>
          <a:bodyPr vert="horz"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r>
              <a:rPr kumimoji="1" lang="ja-JP" altLang="en-US" sz="3200" b="0" i="0" u="none" strike="noStrike" kern="0" cap="none" spc="0" normalizeH="0" baseline="0" noProof="0" dirty="0" smtClean="0">
                <a:ln>
                  <a:noFill/>
                </a:ln>
                <a:solidFill>
                  <a:schemeClr val="tx2"/>
                </a:solidFill>
                <a:effectLst/>
                <a:uLnTx/>
                <a:uFillTx/>
                <a:latin typeface="+mn-lt"/>
                <a:ea typeface="+mn-ea"/>
                <a:cs typeface="+mn-cs"/>
              </a:rPr>
              <a:t>多数の </a:t>
            </a:r>
            <a:r>
              <a:rPr kumimoji="1" lang="en-US" altLang="ja-JP" sz="3200" b="0" i="0" u="none" strike="noStrike" kern="0" cap="none" spc="0" normalizeH="0" baseline="0" noProof="0" dirty="0" smtClean="0">
                <a:ln>
                  <a:noFill/>
                </a:ln>
                <a:solidFill>
                  <a:schemeClr val="tx2"/>
                </a:solidFill>
                <a:effectLst/>
                <a:uLnTx/>
                <a:uFillTx/>
                <a:latin typeface="+mn-lt"/>
                <a:ea typeface="+mn-ea"/>
                <a:cs typeface="+mn-cs"/>
              </a:rPr>
              <a:t>Open Problems</a:t>
            </a:r>
          </a:p>
          <a:p>
            <a:pPr marL="342900" indent="-342900">
              <a:spcBef>
                <a:spcPct val="20000"/>
              </a:spcBef>
              <a:buClr>
                <a:schemeClr val="accent1">
                  <a:shade val="75000"/>
                </a:schemeClr>
              </a:buClr>
              <a:buSzPct val="60000"/>
              <a:buFont typeface="Wingdings"/>
              <a:buChar char="u"/>
            </a:pPr>
            <a:r>
              <a:rPr kumimoji="1" lang="ja-JP" altLang="en-US" sz="3200" b="0" i="0" u="none" strike="noStrike" kern="0" cap="none" spc="0" normalizeH="0" baseline="0" noProof="0" dirty="0" smtClean="0">
                <a:ln>
                  <a:noFill/>
                </a:ln>
                <a:solidFill>
                  <a:schemeClr val="tx2"/>
                </a:solidFill>
                <a:effectLst/>
                <a:uLnTx/>
                <a:uFillTx/>
                <a:latin typeface="+mn-lt"/>
                <a:ea typeface="+mn-ea"/>
                <a:cs typeface="+mn-cs"/>
              </a:rPr>
              <a:t>すべてをオンラインに「移植」することにこだわらない</a:t>
            </a:r>
            <a:endParaRPr kumimoji="1" lang="en-US" altLang="ja-JP" sz="32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r>
              <a:rPr lang="ja-JP" altLang="en-US" sz="3200" kern="0" dirty="0" smtClean="0">
                <a:solidFill>
                  <a:schemeClr val="tx2"/>
                </a:solidFill>
              </a:rPr>
              <a:t>制約の中で、学生に良い経験をさせることが優先</a:t>
            </a:r>
            <a:endParaRPr kumimoji="1" lang="en-US" altLang="ja-JP" sz="3200" b="0" i="0" u="none" strike="noStrike" kern="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第二部へ向けて</a:t>
            </a:r>
            <a:endParaRPr kumimoji="1" lang="ja-JP" altLang="en-US" dirty="0"/>
          </a:p>
        </p:txBody>
      </p:sp>
      <p:sp>
        <p:nvSpPr>
          <p:cNvPr id="3" name="コンテンツ プレースホルダ 2"/>
          <p:cNvSpPr>
            <a:spLocks noGrp="1"/>
          </p:cNvSpPr>
          <p:nvPr>
            <p:ph idx="1"/>
          </p:nvPr>
        </p:nvSpPr>
        <p:spPr/>
        <p:txBody>
          <a:bodyPr/>
          <a:lstStyle/>
          <a:p>
            <a:r>
              <a:rPr lang="en-US" altLang="ja-JP" dirty="0" err="1" smtClean="0"/>
              <a:t>s</a:t>
            </a:r>
            <a:r>
              <a:rPr kumimoji="1" lang="en-US" altLang="ja-JP" dirty="0" err="1" smtClean="0"/>
              <a:t>li.do</a:t>
            </a:r>
            <a:r>
              <a:rPr kumimoji="1" lang="en-US" altLang="ja-JP" dirty="0" smtClean="0"/>
              <a:t> </a:t>
            </a:r>
            <a:r>
              <a:rPr kumimoji="1" lang="ja-JP" altLang="en-US" dirty="0" smtClean="0"/>
              <a:t>（イベントコード </a:t>
            </a:r>
            <a:r>
              <a:rPr kumimoji="1" lang="en-US" altLang="ja-JP" dirty="0" smtClean="0"/>
              <a:t>online-</a:t>
            </a:r>
            <a:r>
              <a:rPr kumimoji="1" lang="en-US" altLang="ja-JP" dirty="0" err="1" smtClean="0"/>
              <a:t>lec</a:t>
            </a:r>
            <a:r>
              <a:rPr kumimoji="1" lang="ja-JP" altLang="en-US" dirty="0" smtClean="0"/>
              <a:t>）をご覧ください</a:t>
            </a:r>
            <a:endParaRPr kumimoji="1" lang="en-US" altLang="ja-JP" dirty="0" smtClean="0"/>
          </a:p>
          <a:p>
            <a:r>
              <a:rPr lang="ja-JP" altLang="en-US" dirty="0" smtClean="0"/>
              <a:t>カテゴリごとにサンプルを選んで載せています</a:t>
            </a:r>
            <a:endParaRPr lang="en-US" altLang="ja-JP" dirty="0" smtClean="0"/>
          </a:p>
          <a:p>
            <a:pPr lvl="1"/>
            <a:r>
              <a:rPr kumimoji="1" lang="ja-JP" altLang="en-US" dirty="0" smtClean="0"/>
              <a:t>追記または「いいね」をしてください</a:t>
            </a:r>
            <a:endParaRPr kumimoji="1" lang="en-US" altLang="ja-JP" dirty="0" smtClean="0"/>
          </a:p>
          <a:p>
            <a:pPr lvl="1"/>
            <a:r>
              <a:rPr lang="ja-JP" altLang="en-US" dirty="0" smtClean="0"/>
              <a:t>心当たりのある方から</a:t>
            </a:r>
            <a:r>
              <a:rPr lang="ja-JP" altLang="en-US" smtClean="0"/>
              <a:t>のご発言も期待</a:t>
            </a:r>
            <a:r>
              <a:rPr lang="ja-JP" altLang="en-US" dirty="0" smtClean="0"/>
              <a:t>します</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47</a:t>
            </a:fld>
            <a:endParaRPr kumimoji="1" lang="ja-JP" altLang="en-US"/>
          </a:p>
        </p:txBody>
      </p:sp>
      <p:graphicFrame>
        <p:nvGraphicFramePr>
          <p:cNvPr id="7" name="表 6"/>
          <p:cNvGraphicFramePr>
            <a:graphicFrameLocks noGrp="1"/>
          </p:cNvGraphicFramePr>
          <p:nvPr/>
        </p:nvGraphicFramePr>
        <p:xfrm>
          <a:off x="1331640" y="4653136"/>
          <a:ext cx="5400600" cy="1849120"/>
        </p:xfrm>
        <a:graphic>
          <a:graphicData uri="http://schemas.openxmlformats.org/drawingml/2006/table">
            <a:tbl>
              <a:tblPr firstRow="1" bandRow="1">
                <a:tableStyleId>{5C22544A-7EE6-4342-B048-85BDC9FD1C3A}</a:tableStyleId>
              </a:tblPr>
              <a:tblGrid>
                <a:gridCol w="1152128"/>
                <a:gridCol w="576064"/>
                <a:gridCol w="2016224"/>
                <a:gridCol w="504056"/>
                <a:gridCol w="1152128"/>
              </a:tblGrid>
              <a:tr h="0">
                <a:tc>
                  <a:txBody>
                    <a:bodyPr/>
                    <a:lstStyle/>
                    <a:p>
                      <a:r>
                        <a:rPr kumimoji="1" lang="ja-JP" altLang="en-US" dirty="0" smtClean="0"/>
                        <a:t>カテゴリ</a:t>
                      </a:r>
                      <a:endParaRPr kumimoji="1" lang="ja-JP" altLang="en-US" dirty="0"/>
                    </a:p>
                  </a:txBody>
                  <a:tcPr/>
                </a:tc>
                <a:tc>
                  <a:txBody>
                    <a:bodyPr/>
                    <a:lstStyle/>
                    <a:p>
                      <a:r>
                        <a:rPr kumimoji="1" lang="ja-JP" altLang="en-US" dirty="0" smtClean="0"/>
                        <a:t>数</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カテゴリ</a:t>
                      </a:r>
                    </a:p>
                  </a:txBody>
                  <a:tcPr/>
                </a:tc>
                <a:tc>
                  <a:txBody>
                    <a:bodyPr/>
                    <a:lstStyle/>
                    <a:p>
                      <a:r>
                        <a:rPr kumimoji="1" lang="ja-JP" altLang="en-US" dirty="0" smtClean="0"/>
                        <a:t>数</a:t>
                      </a:r>
                      <a:endParaRPr kumimoji="1" lang="ja-JP" altLang="en-US" dirty="0"/>
                    </a:p>
                  </a:txBody>
                  <a:tcPr/>
                </a:tc>
                <a:tc>
                  <a:txBody>
                    <a:bodyPr/>
                    <a:lstStyle/>
                    <a:p>
                      <a:r>
                        <a:rPr kumimoji="1" lang="ja-JP" altLang="en-US" dirty="0" smtClean="0"/>
                        <a:t>カテゴリ</a:t>
                      </a:r>
                      <a:endParaRPr kumimoji="1" lang="ja-JP" altLang="en-US" dirty="0"/>
                    </a:p>
                  </a:txBody>
                  <a:tcPr/>
                </a:tc>
              </a:tr>
              <a:tr h="370840">
                <a:tc>
                  <a:txBody>
                    <a:bodyPr/>
                    <a:lstStyle/>
                    <a:p>
                      <a:r>
                        <a:rPr kumimoji="1" lang="ja-JP" altLang="en-US" dirty="0" smtClean="0"/>
                        <a:t>出席</a:t>
                      </a:r>
                      <a:endParaRPr kumimoji="1" lang="ja-JP" altLang="en-US" dirty="0"/>
                    </a:p>
                  </a:txBody>
                  <a:tcPr/>
                </a:tc>
                <a:tc>
                  <a:txBody>
                    <a:bodyPr/>
                    <a:lstStyle/>
                    <a:p>
                      <a:r>
                        <a:rPr kumimoji="1" lang="en-US" altLang="ja-JP" dirty="0" smtClean="0"/>
                        <a:t>24</a:t>
                      </a:r>
                      <a:endParaRPr kumimoji="1" lang="ja-JP" altLang="en-US" dirty="0"/>
                    </a:p>
                  </a:txBody>
                  <a:tcPr/>
                </a:tc>
                <a:tc>
                  <a:txBody>
                    <a:bodyPr/>
                    <a:lstStyle/>
                    <a:p>
                      <a:r>
                        <a:rPr kumimoji="1" lang="ja-JP" altLang="en-US" dirty="0" smtClean="0"/>
                        <a:t>ネットワーク環境</a:t>
                      </a:r>
                      <a:endParaRPr kumimoji="1" lang="ja-JP" altLang="en-US" dirty="0"/>
                    </a:p>
                  </a:txBody>
                  <a:tcPr/>
                </a:tc>
                <a:tc>
                  <a:txBody>
                    <a:bodyPr/>
                    <a:lstStyle/>
                    <a:p>
                      <a:r>
                        <a:rPr kumimoji="1" lang="en-US" altLang="ja-JP" dirty="0" smtClean="0"/>
                        <a:t>11</a:t>
                      </a:r>
                      <a:endParaRPr kumimoji="1" lang="ja-JP" altLang="en-US" dirty="0"/>
                    </a:p>
                  </a:txBody>
                  <a:tcPr/>
                </a:tc>
                <a:tc>
                  <a:txBody>
                    <a:bodyPr/>
                    <a:lstStyle/>
                    <a:p>
                      <a:r>
                        <a:rPr kumimoji="1" lang="en-US" altLang="ja-JP" dirty="0" smtClean="0"/>
                        <a:t>…</a:t>
                      </a:r>
                      <a:endParaRPr kumimoji="1" lang="ja-JP" altLang="en-US" dirty="0"/>
                    </a:p>
                  </a:txBody>
                  <a:tcPr/>
                </a:tc>
              </a:tr>
              <a:tr h="370840">
                <a:tc>
                  <a:txBody>
                    <a:bodyPr/>
                    <a:lstStyle/>
                    <a:p>
                      <a:r>
                        <a:rPr kumimoji="1" lang="ja-JP" altLang="en-US" dirty="0" smtClean="0"/>
                        <a:t>双方向</a:t>
                      </a:r>
                      <a:endParaRPr kumimoji="1" lang="ja-JP" altLang="en-US" dirty="0"/>
                    </a:p>
                  </a:txBody>
                  <a:tcPr/>
                </a:tc>
                <a:tc>
                  <a:txBody>
                    <a:bodyPr/>
                    <a:lstStyle/>
                    <a:p>
                      <a:r>
                        <a:rPr kumimoji="1" lang="en-US" altLang="ja-JP" dirty="0" smtClean="0"/>
                        <a:t>21</a:t>
                      </a:r>
                      <a:endParaRPr kumimoji="1" lang="ja-JP" altLang="en-US" dirty="0"/>
                    </a:p>
                  </a:txBody>
                  <a:tcPr/>
                </a:tc>
                <a:tc>
                  <a:txBody>
                    <a:bodyPr/>
                    <a:lstStyle/>
                    <a:p>
                      <a:r>
                        <a:rPr kumimoji="1" lang="ja-JP" altLang="en-US" dirty="0" smtClean="0"/>
                        <a:t>実験・演習</a:t>
                      </a:r>
                      <a:endParaRPr kumimoji="1" lang="ja-JP" altLang="en-US" dirty="0"/>
                    </a:p>
                  </a:txBody>
                  <a:tcPr/>
                </a:tc>
                <a:tc>
                  <a:txBody>
                    <a:bodyPr/>
                    <a:lstStyle/>
                    <a:p>
                      <a:r>
                        <a:rPr kumimoji="1" lang="en-US" altLang="ja-JP" dirty="0" smtClean="0"/>
                        <a:t>9</a:t>
                      </a:r>
                      <a:endParaRPr kumimoji="1" lang="ja-JP" altLang="en-US" dirty="0"/>
                    </a:p>
                  </a:txBody>
                  <a:tcPr/>
                </a:tc>
                <a:tc>
                  <a:txBody>
                    <a:bodyPr/>
                    <a:lstStyle/>
                    <a:p>
                      <a:r>
                        <a:rPr kumimoji="1" lang="en-US" altLang="ja-JP" dirty="0" smtClean="0"/>
                        <a:t>…</a:t>
                      </a:r>
                      <a:endParaRPr kumimoji="1" lang="ja-JP" altLang="en-US" dirty="0"/>
                    </a:p>
                  </a:txBody>
                  <a:tcPr/>
                </a:tc>
              </a:tr>
              <a:tr h="370840">
                <a:tc>
                  <a:txBody>
                    <a:bodyPr/>
                    <a:lstStyle/>
                    <a:p>
                      <a:r>
                        <a:rPr kumimoji="1" lang="ja-JP" altLang="en-US" dirty="0" smtClean="0"/>
                        <a:t>ツール</a:t>
                      </a:r>
                      <a:endParaRPr kumimoji="1" lang="ja-JP" altLang="en-US" dirty="0"/>
                    </a:p>
                  </a:txBody>
                  <a:tcPr/>
                </a:tc>
                <a:tc>
                  <a:txBody>
                    <a:bodyPr/>
                    <a:lstStyle/>
                    <a:p>
                      <a:r>
                        <a:rPr kumimoji="1" lang="en-US" altLang="ja-JP" dirty="0" smtClean="0"/>
                        <a:t>15</a:t>
                      </a:r>
                      <a:endParaRPr kumimoji="1" lang="ja-JP" altLang="en-US" dirty="0"/>
                    </a:p>
                  </a:txBody>
                  <a:tcPr/>
                </a:tc>
                <a:tc>
                  <a:txBody>
                    <a:bodyPr/>
                    <a:lstStyle/>
                    <a:p>
                      <a:r>
                        <a:rPr kumimoji="1" lang="ja-JP" altLang="en-US" dirty="0" smtClean="0"/>
                        <a:t>著作権</a:t>
                      </a:r>
                      <a:endParaRPr kumimoji="1" lang="ja-JP" altLang="en-US" dirty="0"/>
                    </a:p>
                  </a:txBody>
                  <a:tcPr/>
                </a:tc>
                <a:tc>
                  <a:txBody>
                    <a:bodyPr/>
                    <a:lstStyle/>
                    <a:p>
                      <a:r>
                        <a:rPr kumimoji="1" lang="en-US" altLang="ja-JP" dirty="0" smtClean="0"/>
                        <a:t>7</a:t>
                      </a:r>
                      <a:endParaRPr kumimoji="1" lang="ja-JP" altLang="en-US" dirty="0"/>
                    </a:p>
                  </a:txBody>
                  <a:tcPr/>
                </a:tc>
                <a:tc>
                  <a:txBody>
                    <a:bodyPr/>
                    <a:lstStyle/>
                    <a:p>
                      <a:r>
                        <a:rPr kumimoji="1" lang="en-US" altLang="ja-JP" dirty="0" smtClean="0"/>
                        <a:t>…</a:t>
                      </a:r>
                      <a:endParaRPr kumimoji="1" lang="ja-JP" altLang="en-US" dirty="0"/>
                    </a:p>
                  </a:txBody>
                  <a:tcPr/>
                </a:tc>
              </a:tr>
              <a:tr h="370840">
                <a:tc>
                  <a:txBody>
                    <a:bodyPr/>
                    <a:lstStyle/>
                    <a:p>
                      <a:r>
                        <a:rPr kumimoji="1" lang="ja-JP" altLang="en-US" dirty="0" smtClean="0"/>
                        <a:t>機材</a:t>
                      </a:r>
                      <a:endParaRPr kumimoji="1" lang="ja-JP" altLang="en-US" dirty="0"/>
                    </a:p>
                  </a:txBody>
                  <a:tcPr/>
                </a:tc>
                <a:tc>
                  <a:txBody>
                    <a:bodyPr/>
                    <a:lstStyle/>
                    <a:p>
                      <a:r>
                        <a:rPr kumimoji="1" lang="en-US" altLang="ja-JP" dirty="0" smtClean="0"/>
                        <a:t>15</a:t>
                      </a:r>
                      <a:endParaRPr kumimoji="1" lang="ja-JP" altLang="en-US" dirty="0"/>
                    </a:p>
                  </a:txBody>
                  <a:tcPr/>
                </a:tc>
                <a:tc>
                  <a:txBody>
                    <a:bodyPr/>
                    <a:lstStyle/>
                    <a:p>
                      <a:r>
                        <a:rPr kumimoji="1" lang="ja-JP" altLang="en-US" dirty="0" smtClean="0"/>
                        <a:t>秘密保持</a:t>
                      </a:r>
                      <a:endParaRPr kumimoji="1" lang="ja-JP" altLang="en-US" dirty="0"/>
                    </a:p>
                  </a:txBody>
                  <a:tcPr/>
                </a:tc>
                <a:tc>
                  <a:txBody>
                    <a:bodyPr/>
                    <a:lstStyle/>
                    <a:p>
                      <a:r>
                        <a:rPr kumimoji="1" lang="en-US" altLang="ja-JP" dirty="0" smtClean="0"/>
                        <a:t>6</a:t>
                      </a:r>
                      <a:endParaRPr kumimoji="1" lang="ja-JP" altLang="en-US" dirty="0"/>
                    </a:p>
                  </a:txBody>
                  <a:tcPr/>
                </a:tc>
                <a:tc>
                  <a:txBody>
                    <a:bodyPr/>
                    <a:lstStyle/>
                    <a:p>
                      <a:r>
                        <a:rPr kumimoji="1" lang="en-US" altLang="ja-JP" dirty="0" smtClean="0"/>
                        <a:t>…</a:t>
                      </a:r>
                      <a:endParaRPr kumimoji="1" lang="ja-JP" altLang="en-US"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ワンストップポータル</a:t>
            </a:r>
            <a:endParaRPr kumimoji="1" lang="ja-JP" altLang="en-US" dirty="0"/>
          </a:p>
        </p:txBody>
      </p:sp>
      <p:sp>
        <p:nvSpPr>
          <p:cNvPr id="3" name="コンテンツ プレースホルダ 2"/>
          <p:cNvSpPr>
            <a:spLocks noGrp="1"/>
          </p:cNvSpPr>
          <p:nvPr>
            <p:ph idx="1"/>
          </p:nvPr>
        </p:nvSpPr>
        <p:spPr>
          <a:xfrm>
            <a:off x="457200" y="1500175"/>
            <a:ext cx="8229600" cy="2432882"/>
          </a:xfrm>
        </p:spPr>
        <p:txBody>
          <a:bodyPr/>
          <a:lstStyle/>
          <a:p>
            <a:r>
              <a:rPr kumimoji="1" lang="ja-JP" altLang="en-US" dirty="0" smtClean="0"/>
              <a:t>本資料、</a:t>
            </a:r>
            <a:r>
              <a:rPr lang="en-US" altLang="ja-JP" dirty="0" smtClean="0"/>
              <a:t>TV</a:t>
            </a:r>
            <a:r>
              <a:rPr lang="ja-JP" altLang="en-US" dirty="0" smtClean="0"/>
              <a:t>会議ツールの情報はすべて以下にあります</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2020/3/13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5</a:t>
            </a:fld>
            <a:endParaRPr kumimoji="1" lang="ja-JP" altLang="en-US"/>
          </a:p>
        </p:txBody>
      </p:sp>
      <p:sp>
        <p:nvSpPr>
          <p:cNvPr id="7" name="テキスト ボックス 6"/>
          <p:cNvSpPr txBox="1"/>
          <p:nvPr/>
        </p:nvSpPr>
        <p:spPr>
          <a:xfrm>
            <a:off x="1475656" y="2348880"/>
            <a:ext cx="6132128" cy="707886"/>
          </a:xfrm>
          <a:prstGeom prst="rect">
            <a:avLst/>
          </a:prstGeom>
          <a:noFill/>
        </p:spPr>
        <p:txBody>
          <a:bodyPr wrap="none" rtlCol="0">
            <a:spAutoFit/>
          </a:bodyPr>
          <a:lstStyle/>
          <a:p>
            <a:r>
              <a:rPr kumimoji="1" lang="en-US" altLang="ja-JP" sz="4000" dirty="0" smtClean="0">
                <a:hlinkClick r:id="rId2"/>
              </a:rPr>
              <a:t>https://utelecon.github.io/</a:t>
            </a:r>
            <a:endParaRPr lang="en-US" altLang="ja-JP" sz="4000" dirty="0" smtClean="0"/>
          </a:p>
        </p:txBody>
      </p:sp>
      <p:sp>
        <p:nvSpPr>
          <p:cNvPr id="8" name="テキスト ボックス 7"/>
          <p:cNvSpPr txBox="1"/>
          <p:nvPr/>
        </p:nvSpPr>
        <p:spPr>
          <a:xfrm>
            <a:off x="3203848" y="3068960"/>
            <a:ext cx="2031325" cy="461665"/>
          </a:xfrm>
          <a:prstGeom prst="rect">
            <a:avLst/>
          </a:prstGeom>
          <a:noFill/>
        </p:spPr>
        <p:txBody>
          <a:bodyPr wrap="none" rtlCol="0">
            <a:spAutoFit/>
          </a:bodyPr>
          <a:lstStyle/>
          <a:p>
            <a:r>
              <a:rPr kumimoji="1" lang="ja-JP" altLang="en-US" sz="2400" dirty="0" smtClean="0"/>
              <a:t>ユーテレコン</a:t>
            </a:r>
            <a:endParaRPr kumimoji="1" lang="ja-JP" altLang="en-US" sz="2400" dirty="0"/>
          </a:p>
        </p:txBody>
      </p:sp>
      <p:sp>
        <p:nvSpPr>
          <p:cNvPr id="9" name="コンテンツ プレースホルダ 2"/>
          <p:cNvSpPr txBox="1">
            <a:spLocks/>
          </p:cNvSpPr>
          <p:nvPr/>
        </p:nvSpPr>
        <p:spPr>
          <a:xfrm>
            <a:off x="446856" y="3948446"/>
            <a:ext cx="8229600" cy="2216858"/>
          </a:xfrm>
          <a:prstGeom prst="rect">
            <a:avLst/>
          </a:prstGeom>
        </p:spPr>
        <p:txBody>
          <a:bodyPr vert="horz"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r>
              <a:rPr lang="en-US" altLang="ja-JP" sz="3200" kern="0" dirty="0" smtClean="0">
                <a:solidFill>
                  <a:schemeClr val="tx2"/>
                </a:solidFill>
              </a:rPr>
              <a:t>5</a:t>
            </a:r>
            <a:r>
              <a:rPr lang="ja-JP" altLang="en-US" sz="3200" kern="0" dirty="0" smtClean="0">
                <a:solidFill>
                  <a:schemeClr val="tx2"/>
                </a:solidFill>
              </a:rPr>
              <a:t>日ほど前から突貫工事中（執筆中）です</a:t>
            </a:r>
            <a:endParaRPr lang="en-US" altLang="ja-JP" sz="3200" kern="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r>
              <a:rPr lang="ja-JP" altLang="en-US" sz="3200" kern="0" dirty="0" smtClean="0">
                <a:solidFill>
                  <a:schemeClr val="tx2"/>
                </a:solidFill>
              </a:rPr>
              <a:t>今後</a:t>
            </a:r>
            <a:r>
              <a:rPr lang="en-US" altLang="ja-JP" sz="3200" kern="0" dirty="0" smtClean="0">
                <a:solidFill>
                  <a:schemeClr val="tx2"/>
                </a:solidFill>
              </a:rPr>
              <a:t>m(_ _)m</a:t>
            </a:r>
            <a:r>
              <a:rPr lang="ja-JP" altLang="en-US" sz="3200" kern="0" dirty="0" err="1" smtClean="0">
                <a:solidFill>
                  <a:schemeClr val="tx2"/>
                </a:solidFill>
              </a:rPr>
              <a:t>、</a:t>
            </a:r>
            <a:r>
              <a:rPr lang="ja-JP" altLang="en-US" sz="3200" kern="0" dirty="0" smtClean="0">
                <a:solidFill>
                  <a:schemeClr val="tx2"/>
                </a:solidFill>
              </a:rPr>
              <a:t>英語版も作ります</a:t>
            </a:r>
            <a:endParaRPr kumimoji="1" lang="en-US" altLang="ja-JP" sz="32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r>
              <a:rPr kumimoji="1" lang="en-US" altLang="ja-JP" sz="3200" b="0" i="0" u="none" strike="noStrike" kern="0" cap="none" spc="0" normalizeH="0" baseline="0" noProof="0" dirty="0" smtClean="0">
                <a:ln>
                  <a:noFill/>
                </a:ln>
                <a:solidFill>
                  <a:schemeClr val="tx2"/>
                </a:solidFill>
                <a:effectLst/>
                <a:uLnTx/>
                <a:uFillTx/>
                <a:latin typeface="+mn-lt"/>
                <a:ea typeface="+mn-ea"/>
                <a:cs typeface="+mn-cs"/>
              </a:rPr>
              <a:t>TV</a:t>
            </a:r>
            <a:r>
              <a:rPr kumimoji="1" lang="ja-JP" altLang="en-US" sz="3200" b="0" i="0" u="none" strike="noStrike" kern="0" cap="none" spc="0" normalizeH="0" baseline="0" noProof="0" dirty="0" smtClean="0">
                <a:ln>
                  <a:noFill/>
                </a:ln>
                <a:solidFill>
                  <a:schemeClr val="tx2"/>
                </a:solidFill>
                <a:effectLst/>
                <a:uLnTx/>
                <a:uFillTx/>
                <a:latin typeface="+mn-lt"/>
                <a:ea typeface="+mn-ea"/>
                <a:cs typeface="+mn-cs"/>
              </a:rPr>
              <a:t>会議</a:t>
            </a:r>
            <a:r>
              <a:rPr lang="ja-JP" altLang="en-US" sz="3200" kern="0" dirty="0" smtClean="0">
                <a:solidFill>
                  <a:schemeClr val="tx2"/>
                </a:solidFill>
              </a:rPr>
              <a:t>や授業のオンライン化のノウハウなどをワンストップで得られるサイトを目指して整理・拡充します</a:t>
            </a:r>
            <a:endParaRPr lang="en-US" altLang="ja-JP" sz="3200" kern="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r>
              <a:rPr lang="en-US" altLang="ja-JP" sz="3200" kern="0" dirty="0" smtClean="0">
                <a:solidFill>
                  <a:schemeClr val="tx2"/>
                </a:solidFill>
              </a:rPr>
              <a:t>Special</a:t>
            </a:r>
            <a:r>
              <a:rPr lang="en-US" altLang="ja-JP" sz="3200" kern="0" baseline="30000" dirty="0" smtClean="0">
                <a:solidFill>
                  <a:schemeClr val="tx2"/>
                </a:solidFill>
              </a:rPr>
              <a:t>100</a:t>
            </a:r>
            <a:r>
              <a:rPr lang="ja-JP" altLang="en-US" sz="3200" kern="0" dirty="0" smtClean="0">
                <a:solidFill>
                  <a:schemeClr val="tx2"/>
                </a:solidFill>
              </a:rPr>
              <a:t> </a:t>
            </a:r>
            <a:r>
              <a:rPr lang="en-US" altLang="ja-JP" sz="3200" kern="0" dirty="0" smtClean="0">
                <a:solidFill>
                  <a:schemeClr val="tx2"/>
                </a:solidFill>
              </a:rPr>
              <a:t>Thanks to </a:t>
            </a:r>
            <a:r>
              <a:rPr lang="ja-JP" altLang="en-US" sz="3200" kern="0" dirty="0" smtClean="0">
                <a:solidFill>
                  <a:schemeClr val="bg2">
                    <a:lumMod val="50000"/>
                  </a:schemeClr>
                </a:solidFill>
              </a:rPr>
              <a:t>栗田佳代子先生、吉田塁先生（大総センター）</a:t>
            </a:r>
            <a:endParaRPr lang="en-US" altLang="ja-JP" sz="3200" kern="0" dirty="0" smtClean="0">
              <a:solidFill>
                <a:schemeClr val="bg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以降の説明内容</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1. </a:t>
            </a:r>
            <a:r>
              <a:rPr kumimoji="1" lang="en-US" altLang="ja-JP" dirty="0" err="1" smtClean="0"/>
              <a:t>UTokyo</a:t>
            </a:r>
            <a:r>
              <a:rPr kumimoji="1" lang="en-US" altLang="ja-JP" dirty="0" smtClean="0"/>
              <a:t> Account</a:t>
            </a:r>
          </a:p>
          <a:p>
            <a:r>
              <a:rPr lang="en-US" altLang="ja-JP" dirty="0" smtClean="0"/>
              <a:t>2. UTAS</a:t>
            </a:r>
            <a:r>
              <a:rPr lang="ja-JP" altLang="en-US" dirty="0" smtClean="0"/>
              <a:t>と</a:t>
            </a:r>
            <a:r>
              <a:rPr lang="en-US" altLang="ja-JP" dirty="0" smtClean="0"/>
              <a:t>ITC-LMS</a:t>
            </a:r>
            <a:endParaRPr kumimoji="1" lang="en-US" altLang="ja-JP" dirty="0" smtClean="0"/>
          </a:p>
          <a:p>
            <a:r>
              <a:rPr lang="en-US" altLang="ja-JP" dirty="0" smtClean="0"/>
              <a:t>3. G Suite for Education</a:t>
            </a:r>
          </a:p>
          <a:p>
            <a:r>
              <a:rPr lang="en-US" altLang="ja-JP" dirty="0" smtClean="0"/>
              <a:t>4. 3</a:t>
            </a:r>
            <a:r>
              <a:rPr lang="ja-JP" altLang="en-US" dirty="0" err="1" smtClean="0"/>
              <a:t>つの</a:t>
            </a:r>
            <a:r>
              <a:rPr lang="en-US" altLang="ja-JP" dirty="0" smtClean="0"/>
              <a:t>TV</a:t>
            </a:r>
            <a:r>
              <a:rPr lang="ja-JP" altLang="en-US" dirty="0" smtClean="0"/>
              <a:t>会議</a:t>
            </a:r>
            <a:endParaRPr lang="en-US" altLang="ja-JP" dirty="0" smtClean="0"/>
          </a:p>
          <a:p>
            <a:pPr lvl="1"/>
            <a:r>
              <a:rPr lang="en-US" altLang="ja-JP" dirty="0" smtClean="0"/>
              <a:t>Google</a:t>
            </a:r>
            <a:r>
              <a:rPr lang="ja-JP" altLang="en-US" dirty="0" smtClean="0"/>
              <a:t>ハングアウト</a:t>
            </a:r>
            <a:r>
              <a:rPr lang="en-US" altLang="ja-JP" dirty="0" smtClean="0"/>
              <a:t>Meet</a:t>
            </a:r>
          </a:p>
          <a:p>
            <a:pPr lvl="1"/>
            <a:r>
              <a:rPr lang="en-US" altLang="ja-JP" dirty="0" smtClean="0"/>
              <a:t>Zoom</a:t>
            </a:r>
          </a:p>
          <a:p>
            <a:pPr lvl="1"/>
            <a:r>
              <a:rPr lang="en-US" altLang="ja-JP" dirty="0" err="1" smtClean="0"/>
              <a:t>Webex</a:t>
            </a:r>
            <a:endParaRPr lang="en-US" altLang="ja-JP" dirty="0" smtClean="0"/>
          </a:p>
          <a:p>
            <a:r>
              <a:rPr kumimoji="1" lang="en-US" altLang="ja-JP" dirty="0" smtClean="0"/>
              <a:t>5. </a:t>
            </a:r>
            <a:r>
              <a:rPr kumimoji="1" lang="ja-JP" altLang="en-US" dirty="0" smtClean="0"/>
              <a:t>講義オンライン化テンプレート</a:t>
            </a:r>
            <a:endParaRPr kumimoji="1" lang="ja-JP" altLang="en-US" dirty="0"/>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6</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以降の説明内容</a:t>
            </a:r>
            <a:endParaRPr kumimoji="1" lang="ja-JP" altLang="en-US" dirty="0"/>
          </a:p>
        </p:txBody>
      </p:sp>
      <p:sp>
        <p:nvSpPr>
          <p:cNvPr id="3" name="コンテンツ プレースホルダ 2"/>
          <p:cNvSpPr>
            <a:spLocks noGrp="1"/>
          </p:cNvSpPr>
          <p:nvPr>
            <p:ph idx="1"/>
          </p:nvPr>
        </p:nvSpPr>
        <p:spPr/>
        <p:txBody>
          <a:bodyPr/>
          <a:lstStyle/>
          <a:p>
            <a:r>
              <a:rPr kumimoji="1" lang="en-US" altLang="ja-JP" b="1" dirty="0" smtClean="0">
                <a:solidFill>
                  <a:schemeClr val="bg2">
                    <a:lumMod val="50000"/>
                  </a:schemeClr>
                </a:solidFill>
              </a:rPr>
              <a:t>1. </a:t>
            </a:r>
            <a:r>
              <a:rPr kumimoji="1" lang="en-US" altLang="ja-JP" b="1" dirty="0" err="1" smtClean="0">
                <a:solidFill>
                  <a:schemeClr val="bg2">
                    <a:lumMod val="50000"/>
                  </a:schemeClr>
                </a:solidFill>
              </a:rPr>
              <a:t>UTokyo</a:t>
            </a:r>
            <a:r>
              <a:rPr kumimoji="1" lang="en-US" altLang="ja-JP" b="1" dirty="0" smtClean="0">
                <a:solidFill>
                  <a:schemeClr val="bg2">
                    <a:lumMod val="50000"/>
                  </a:schemeClr>
                </a:solidFill>
              </a:rPr>
              <a:t> Account</a:t>
            </a:r>
          </a:p>
          <a:p>
            <a:r>
              <a:rPr lang="en-US" altLang="ja-JP" dirty="0" smtClean="0"/>
              <a:t>2. UTAS</a:t>
            </a:r>
            <a:r>
              <a:rPr lang="ja-JP" altLang="en-US" dirty="0" smtClean="0"/>
              <a:t>と</a:t>
            </a:r>
            <a:r>
              <a:rPr lang="en-US" altLang="ja-JP" dirty="0" smtClean="0"/>
              <a:t>ITC-LMS</a:t>
            </a:r>
            <a:endParaRPr kumimoji="1" lang="en-US" altLang="ja-JP" dirty="0" smtClean="0"/>
          </a:p>
          <a:p>
            <a:r>
              <a:rPr lang="en-US" altLang="ja-JP" dirty="0" smtClean="0"/>
              <a:t>3. G Suite for Education</a:t>
            </a:r>
          </a:p>
          <a:p>
            <a:r>
              <a:rPr lang="en-US" altLang="ja-JP" dirty="0" smtClean="0"/>
              <a:t>4. 3</a:t>
            </a:r>
            <a:r>
              <a:rPr lang="ja-JP" altLang="en-US" dirty="0" err="1" smtClean="0"/>
              <a:t>つの</a:t>
            </a:r>
            <a:r>
              <a:rPr lang="en-US" altLang="ja-JP" dirty="0" smtClean="0"/>
              <a:t>TV</a:t>
            </a:r>
            <a:r>
              <a:rPr lang="ja-JP" altLang="en-US" dirty="0" smtClean="0"/>
              <a:t>会議</a:t>
            </a:r>
            <a:endParaRPr lang="en-US" altLang="ja-JP" dirty="0" smtClean="0"/>
          </a:p>
          <a:p>
            <a:pPr lvl="1"/>
            <a:r>
              <a:rPr lang="en-US" altLang="ja-JP" dirty="0" smtClean="0"/>
              <a:t>Google</a:t>
            </a:r>
            <a:r>
              <a:rPr lang="ja-JP" altLang="en-US" dirty="0" smtClean="0"/>
              <a:t>ハングアウト</a:t>
            </a:r>
            <a:r>
              <a:rPr lang="en-US" altLang="ja-JP" dirty="0" smtClean="0"/>
              <a:t>Meet</a:t>
            </a:r>
          </a:p>
          <a:p>
            <a:pPr lvl="1"/>
            <a:r>
              <a:rPr lang="en-US" altLang="ja-JP" dirty="0" smtClean="0"/>
              <a:t>Zoom</a:t>
            </a:r>
          </a:p>
          <a:p>
            <a:pPr lvl="1"/>
            <a:r>
              <a:rPr lang="en-US" altLang="ja-JP" dirty="0" err="1" smtClean="0"/>
              <a:t>Webex</a:t>
            </a:r>
            <a:endParaRPr lang="en-US" altLang="ja-JP" dirty="0" smtClean="0"/>
          </a:p>
          <a:p>
            <a:r>
              <a:rPr kumimoji="1" lang="en-US" altLang="ja-JP" dirty="0" smtClean="0"/>
              <a:t>5. </a:t>
            </a:r>
            <a:r>
              <a:rPr kumimoji="1" lang="ja-JP" altLang="en-US" dirty="0" smtClean="0"/>
              <a:t>講義オンライン化テンプレート</a:t>
            </a:r>
            <a:endParaRPr kumimoji="1" lang="ja-JP" altLang="en-US" dirty="0"/>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7</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UTokyo</a:t>
            </a:r>
            <a:r>
              <a:rPr kumimoji="1" lang="en-US" altLang="ja-JP" dirty="0" smtClean="0"/>
              <a:t> Account</a:t>
            </a:r>
            <a:r>
              <a:rPr kumimoji="1" lang="ja-JP" altLang="en-US" dirty="0" smtClean="0"/>
              <a:t>とは</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教職員・学生すべてに割り当てられているアカウント・</a:t>
            </a:r>
            <a:r>
              <a:rPr kumimoji="1" lang="en-US" altLang="ja-JP" dirty="0" smtClean="0"/>
              <a:t>ID</a:t>
            </a:r>
          </a:p>
          <a:p>
            <a:r>
              <a:rPr lang="en-US" altLang="ja-JP" sz="2400" dirty="0" smtClean="0">
                <a:hlinkClick r:id="rId2"/>
              </a:rPr>
              <a:t>https://www.u-tokyo.ac.jp/adm/dics/ja/account.html</a:t>
            </a:r>
            <a:endParaRPr kumimoji="1" lang="en-US" altLang="ja-JP" dirty="0" smtClean="0"/>
          </a:p>
          <a:p>
            <a:pPr lvl="1"/>
            <a:r>
              <a:rPr lang="ja-JP" altLang="en-US" dirty="0" smtClean="0"/>
              <a:t>東京大学の様々なシステムで共通に使われる</a:t>
            </a:r>
            <a:endParaRPr lang="en-US" altLang="ja-JP" dirty="0" smtClean="0"/>
          </a:p>
          <a:p>
            <a:pPr lvl="2"/>
            <a:r>
              <a:rPr lang="ja-JP" altLang="en-US" dirty="0" smtClean="0"/>
              <a:t>経理、就労、成績（</a:t>
            </a:r>
            <a:r>
              <a:rPr lang="en-US" altLang="ja-JP" dirty="0" smtClean="0"/>
              <a:t>UTAS</a:t>
            </a:r>
            <a:r>
              <a:rPr lang="ja-JP" altLang="en-US" dirty="0" smtClean="0"/>
              <a:t>）</a:t>
            </a:r>
            <a:r>
              <a:rPr lang="en-US" altLang="ja-JP" dirty="0" smtClean="0"/>
              <a:t>, </a:t>
            </a:r>
            <a:r>
              <a:rPr lang="ja-JP" altLang="en-US" dirty="0" smtClean="0"/>
              <a:t> 授業支援（</a:t>
            </a:r>
            <a:r>
              <a:rPr lang="en-US" altLang="ja-JP" dirty="0" smtClean="0"/>
              <a:t>ITC-LMS</a:t>
            </a:r>
            <a:r>
              <a:rPr lang="ja-JP" altLang="en-US" dirty="0" smtClean="0"/>
              <a:t>）</a:t>
            </a:r>
            <a:r>
              <a:rPr lang="en-US" altLang="ja-JP" dirty="0" smtClean="0"/>
              <a:t>, MS Office, …</a:t>
            </a:r>
          </a:p>
          <a:p>
            <a:pPr lvl="1"/>
            <a:r>
              <a:rPr kumimoji="1" lang="ja-JP" altLang="en-US" dirty="0" smtClean="0"/>
              <a:t>形式は</a:t>
            </a:r>
            <a:r>
              <a:rPr kumimoji="1" lang="en-US" altLang="ja-JP" dirty="0" smtClean="0"/>
              <a:t>10</a:t>
            </a:r>
            <a:r>
              <a:rPr kumimoji="1" lang="ja-JP" altLang="en-US" dirty="0" smtClean="0"/>
              <a:t>桁の</a:t>
            </a:r>
            <a:r>
              <a:rPr lang="ja-JP" altLang="en-US" dirty="0" smtClean="0"/>
              <a:t>数字</a:t>
            </a:r>
            <a:r>
              <a:rPr lang="en-US" altLang="ja-JP" dirty="0" smtClean="0"/>
              <a:t>. </a:t>
            </a:r>
            <a:r>
              <a:rPr lang="ja-JP" altLang="en-US" dirty="0" smtClean="0"/>
              <a:t>例：</a:t>
            </a:r>
            <a:r>
              <a:rPr lang="en-US" altLang="ja-JP" dirty="0" smtClean="0"/>
              <a:t>2785214386</a:t>
            </a:r>
            <a:endParaRPr kumimoji="1" lang="ja-JP" altLang="en-US" dirty="0"/>
          </a:p>
        </p:txBody>
      </p:sp>
      <p:pic>
        <p:nvPicPr>
          <p:cNvPr id="4" name="図 3" descr="utokyo-account.png"/>
          <p:cNvPicPr>
            <a:picLocks noChangeAspect="1"/>
          </p:cNvPicPr>
          <p:nvPr/>
        </p:nvPicPr>
        <p:blipFill>
          <a:blip r:embed="rId3" cstate="print"/>
          <a:stretch>
            <a:fillRect/>
          </a:stretch>
        </p:blipFill>
        <p:spPr>
          <a:xfrm>
            <a:off x="6588224" y="4869160"/>
            <a:ext cx="2261883" cy="1844824"/>
          </a:xfrm>
          <a:prstGeom prst="rect">
            <a:avLst/>
          </a:prstGeom>
        </p:spPr>
      </p:pic>
      <p:sp>
        <p:nvSpPr>
          <p:cNvPr id="7" name="スライド番号プレースホルダ 6"/>
          <p:cNvSpPr>
            <a:spLocks noGrp="1"/>
          </p:cNvSpPr>
          <p:nvPr>
            <p:ph type="sldNum" sz="quarter" idx="12"/>
          </p:nvPr>
        </p:nvSpPr>
        <p:spPr/>
        <p:txBody>
          <a:bodyPr/>
          <a:lstStyle/>
          <a:p>
            <a:fld id="{EDF77D8D-9987-453A-9A05-EB91CA595C68}" type="slidenum">
              <a:rPr kumimoji="1" lang="ja-JP" altLang="en-US" smtClean="0"/>
              <a:pPr/>
              <a:t>8</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utelecon.github.io</a:t>
            </a:r>
            <a:endParaRPr kumimoji="1" lang="ja-JP" altLang="en-US"/>
          </a:p>
        </p:txBody>
      </p:sp>
      <p:sp>
        <p:nvSpPr>
          <p:cNvPr id="9" name="日付プレースホルダ 8"/>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以降の説明内容</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1. </a:t>
            </a:r>
            <a:r>
              <a:rPr kumimoji="1" lang="en-US" altLang="ja-JP" dirty="0" err="1" smtClean="0"/>
              <a:t>UTokyo</a:t>
            </a:r>
            <a:r>
              <a:rPr kumimoji="1" lang="en-US" altLang="ja-JP" dirty="0" smtClean="0"/>
              <a:t> Account</a:t>
            </a:r>
          </a:p>
          <a:p>
            <a:r>
              <a:rPr lang="en-US" altLang="ja-JP" b="1" dirty="0" smtClean="0">
                <a:solidFill>
                  <a:schemeClr val="bg2">
                    <a:lumMod val="50000"/>
                  </a:schemeClr>
                </a:solidFill>
              </a:rPr>
              <a:t>2. UTAS</a:t>
            </a:r>
            <a:r>
              <a:rPr lang="ja-JP" altLang="en-US" b="1" dirty="0" smtClean="0">
                <a:solidFill>
                  <a:schemeClr val="bg2">
                    <a:lumMod val="50000"/>
                  </a:schemeClr>
                </a:solidFill>
              </a:rPr>
              <a:t>と</a:t>
            </a:r>
            <a:r>
              <a:rPr lang="en-US" altLang="ja-JP" b="1" dirty="0" smtClean="0">
                <a:solidFill>
                  <a:schemeClr val="bg2">
                    <a:lumMod val="50000"/>
                  </a:schemeClr>
                </a:solidFill>
              </a:rPr>
              <a:t>ITC-LMS</a:t>
            </a:r>
            <a:endParaRPr kumimoji="1" lang="en-US" altLang="ja-JP" b="1" dirty="0" smtClean="0">
              <a:solidFill>
                <a:schemeClr val="bg2">
                  <a:lumMod val="50000"/>
                </a:schemeClr>
              </a:solidFill>
            </a:endParaRPr>
          </a:p>
          <a:p>
            <a:r>
              <a:rPr lang="en-US" altLang="ja-JP" dirty="0" smtClean="0"/>
              <a:t>3. G Suite for Education</a:t>
            </a:r>
          </a:p>
          <a:p>
            <a:r>
              <a:rPr lang="en-US" altLang="ja-JP" dirty="0" smtClean="0"/>
              <a:t>4. 3</a:t>
            </a:r>
            <a:r>
              <a:rPr lang="ja-JP" altLang="en-US" dirty="0" err="1" smtClean="0"/>
              <a:t>つの</a:t>
            </a:r>
            <a:r>
              <a:rPr lang="en-US" altLang="ja-JP" dirty="0" smtClean="0"/>
              <a:t>TV</a:t>
            </a:r>
            <a:r>
              <a:rPr lang="ja-JP" altLang="en-US" dirty="0" smtClean="0"/>
              <a:t>会議</a:t>
            </a:r>
            <a:endParaRPr lang="en-US" altLang="ja-JP" dirty="0" smtClean="0"/>
          </a:p>
          <a:p>
            <a:pPr lvl="1"/>
            <a:r>
              <a:rPr lang="en-US" altLang="ja-JP" dirty="0" smtClean="0"/>
              <a:t>Google</a:t>
            </a:r>
            <a:r>
              <a:rPr lang="ja-JP" altLang="en-US" dirty="0" smtClean="0"/>
              <a:t>ハングアウト</a:t>
            </a:r>
            <a:r>
              <a:rPr lang="en-US" altLang="ja-JP" dirty="0" smtClean="0"/>
              <a:t>Meet</a:t>
            </a:r>
          </a:p>
          <a:p>
            <a:pPr lvl="1"/>
            <a:r>
              <a:rPr lang="en-US" altLang="ja-JP" dirty="0" smtClean="0"/>
              <a:t>Zoom</a:t>
            </a:r>
          </a:p>
          <a:p>
            <a:pPr lvl="1"/>
            <a:r>
              <a:rPr lang="en-US" altLang="ja-JP" dirty="0" err="1" smtClean="0"/>
              <a:t>Webex</a:t>
            </a:r>
            <a:endParaRPr lang="en-US" altLang="ja-JP" dirty="0" smtClean="0"/>
          </a:p>
          <a:p>
            <a:r>
              <a:rPr kumimoji="1" lang="en-US" altLang="ja-JP" dirty="0" smtClean="0"/>
              <a:t>5. </a:t>
            </a:r>
            <a:r>
              <a:rPr kumimoji="1" lang="ja-JP" altLang="en-US" dirty="0" smtClean="0"/>
              <a:t>講義オンライン化テンプレート</a:t>
            </a:r>
            <a:endParaRPr kumimoji="1" lang="ja-JP" altLang="en-US" dirty="0"/>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9</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2020/3/13</a:t>
            </a:r>
            <a:endParaRPr kumimoji="1" lang="ja-JP" alt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ユーザー定義 1">
      <a:majorFont>
        <a:latin typeface="Cambria"/>
        <a:ea typeface="メイリオ"/>
        <a:cs typeface=""/>
      </a:majorFont>
      <a:minorFont>
        <a:latin typeface="Cambria"/>
        <a:ea typeface="メイリオ"/>
        <a:cs typeface=""/>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1389</TotalTime>
  <Words>3190</Words>
  <Application>Microsoft Office PowerPoint</Application>
  <PresentationFormat>画面に合わせる (4:3)</PresentationFormat>
  <Paragraphs>565</Paragraphs>
  <Slides>47</Slides>
  <Notes>0</Notes>
  <HiddenSlides>2</HiddenSlides>
  <MMClips>0</MMClips>
  <ScaleCrop>false</ScaleCrop>
  <HeadingPairs>
    <vt:vector size="4" baseType="variant">
      <vt:variant>
        <vt:lpstr>テーマ</vt:lpstr>
      </vt:variant>
      <vt:variant>
        <vt:i4>1</vt:i4>
      </vt:variant>
      <vt:variant>
        <vt:lpstr>スライド タイトル</vt:lpstr>
      </vt:variant>
      <vt:variant>
        <vt:i4>47</vt:i4>
      </vt:variant>
    </vt:vector>
  </HeadingPairs>
  <TitlesOfParts>
    <vt:vector size="48" baseType="lpstr">
      <vt:lpstr>雪藤</vt:lpstr>
      <vt:lpstr>授業のオンライン化を念頭に置いたTV会議ツールと使い方説明会</vt:lpstr>
      <vt:lpstr>本日の会議</vt:lpstr>
      <vt:lpstr>第二部予告</vt:lpstr>
      <vt:lpstr>第一部：Executive Summary</vt:lpstr>
      <vt:lpstr>ワンストップポータル</vt:lpstr>
      <vt:lpstr>以降の説明内容</vt:lpstr>
      <vt:lpstr>以降の説明内容</vt:lpstr>
      <vt:lpstr>UTokyo Accountとは</vt:lpstr>
      <vt:lpstr>以降の説明内容</vt:lpstr>
      <vt:lpstr>UTASとは</vt:lpstr>
      <vt:lpstr>ここでのUTASの意義</vt:lpstr>
      <vt:lpstr>ITC-LMSとは</vt:lpstr>
      <vt:lpstr>ITC-LMSでできること</vt:lpstr>
      <vt:lpstr>ITC-LMSでできること</vt:lpstr>
      <vt:lpstr>ITC-LMSの存在意義</vt:lpstr>
      <vt:lpstr>以降の説明内容</vt:lpstr>
      <vt:lpstr>G Suite for Educationとは</vt:lpstr>
      <vt:lpstr>余談：名称について</vt:lpstr>
      <vt:lpstr>ECCSクラウドメールを使うには?</vt:lpstr>
      <vt:lpstr>無事有効化されると…</vt:lpstr>
      <vt:lpstr>注意</vt:lpstr>
      <vt:lpstr>G Suite for Educationの意義</vt:lpstr>
      <vt:lpstr>以降の説明内容</vt:lpstr>
      <vt:lpstr>3つのTV会議</vt:lpstr>
      <vt:lpstr>GoogleハングアウトMeet</vt:lpstr>
      <vt:lpstr>Meetでできること</vt:lpstr>
      <vt:lpstr>Meetデモ</vt:lpstr>
      <vt:lpstr>3 システムの利用可能状況</vt:lpstr>
      <vt:lpstr>3システムの簡易比較表</vt:lpstr>
      <vt:lpstr>以降の説明内容</vt:lpstr>
      <vt:lpstr>基本テンプレート</vt:lpstr>
      <vt:lpstr>TV会議URL通知の実際（3/13版）</vt:lpstr>
      <vt:lpstr>通知の実際（3/13版）</vt:lpstr>
      <vt:lpstr>誰でも読み書き許可されたGoogle Spreadsheet の作り方</vt:lpstr>
      <vt:lpstr>Spreadsheetは学内者限定にすべきか?</vt:lpstr>
      <vt:lpstr>3/16訂正</vt:lpstr>
      <vt:lpstr>TV会議URL通知の実際（3/16訂正）</vt:lpstr>
      <vt:lpstr>通知の実際（3/16訂正版）</vt:lpstr>
      <vt:lpstr>Microsoft Excel Online （3/16追加）</vt:lpstr>
      <vt:lpstr>学内者限定で誰でも読み書き許可されたExcel Online workbook （3/16追加）</vt:lpstr>
      <vt:lpstr>授業運営上の考え方</vt:lpstr>
      <vt:lpstr>参考：学会オンライン開催</vt:lpstr>
      <vt:lpstr>授業設計上の考え方（私見）</vt:lpstr>
      <vt:lpstr>認識済み課題・今後の予定(I) 円滑な遂行のサポート</vt:lpstr>
      <vt:lpstr>学生への共通トレーニング （イメージ）</vt:lpstr>
      <vt:lpstr>認識している課題(II) 授業の実施に関する問題</vt:lpstr>
      <vt:lpstr>第二部へ向けて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授業のオンライン化を念頭に置いた</dc:title>
  <dc:creator>tau</dc:creator>
  <cp:lastModifiedBy>tau</cp:lastModifiedBy>
  <cp:revision>262</cp:revision>
  <dcterms:created xsi:type="dcterms:W3CDTF">2020-03-09T13:20:48Z</dcterms:created>
  <dcterms:modified xsi:type="dcterms:W3CDTF">2020-03-15T16:26:09Z</dcterms:modified>
</cp:coreProperties>
</file>